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-port&#225;l" TargetMode="External"/><Relationship Id="rId2" Type="http://schemas.openxmlformats.org/officeDocument/2006/relationships/hyperlink" Target="https://prijimacky.cermat.cz/menu/jednotna-prijimaci-zkouska-inform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nfoabsolvent.cz/" TargetMode="External"/><Relationship Id="rId4" Type="http://schemas.openxmlformats.org/officeDocument/2006/relationships/hyperlink" Target="https://www.atlasskolstvi.cz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16443-5B88-4E95-B5C0-759876E741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Přijímací zkoušky na </a:t>
            </a:r>
            <a:r>
              <a:rPr lang="cs-CZ" dirty="0" err="1"/>
              <a:t>šk</a:t>
            </a:r>
            <a:r>
              <a:rPr lang="cs-CZ" dirty="0"/>
              <a:t>. rok 2022-23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E4FD2D-9402-4991-8071-3A2616B92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Informace o přihláškách a zápisových lístcích</a:t>
            </a:r>
          </a:p>
        </p:txBody>
      </p:sp>
    </p:spTree>
    <p:extLst>
      <p:ext uri="{BB962C8B-B14F-4D97-AF65-F5344CB8AC3E}">
        <p14:creationId xmlns:p14="http://schemas.microsoft.com/office/powerpoint/2010/main" val="47062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E91F5-1859-4D41-A0D8-9C2F2CB0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Termíny přijímacích zkoušek</a:t>
            </a:r>
            <a:br>
              <a:rPr lang="cs-CZ" dirty="0"/>
            </a:br>
            <a:br>
              <a:rPr lang="cs-CZ" dirty="0"/>
            </a:br>
            <a:r>
              <a:rPr lang="cs-CZ" sz="2000" dirty="0">
                <a:solidFill>
                  <a:schemeClr val="tx1"/>
                </a:solidFill>
              </a:rPr>
              <a:t>(</a:t>
            </a:r>
            <a:r>
              <a:rPr lang="cs-CZ" sz="1800" dirty="0">
                <a:solidFill>
                  <a:schemeClr val="tx1"/>
                </a:solidFill>
              </a:rPr>
              <a:t>vzhledem k situaci s </a:t>
            </a:r>
            <a:r>
              <a:rPr lang="cs-CZ" sz="1800" dirty="0" err="1">
                <a:solidFill>
                  <a:schemeClr val="tx1"/>
                </a:solidFill>
              </a:rPr>
              <a:t>covidem</a:t>
            </a:r>
            <a:r>
              <a:rPr lang="cs-CZ" sz="1800" dirty="0">
                <a:solidFill>
                  <a:schemeClr val="tx1"/>
                </a:solidFill>
              </a:rPr>
              <a:t> se mohou termíny měnit)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8B8CBA49-DEAC-452F-93BA-51DBB9DAC0F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4" y="2501106"/>
          <a:ext cx="8596310" cy="3200400"/>
        </p:xfrm>
        <a:graphic>
          <a:graphicData uri="http://schemas.openxmlformats.org/drawingml/2006/table">
            <a:tbl>
              <a:tblPr/>
              <a:tblGrid>
                <a:gridCol w="1719262">
                  <a:extLst>
                    <a:ext uri="{9D8B030D-6E8A-4147-A177-3AD203B41FA5}">
                      <a16:colId xmlns:a16="http://schemas.microsoft.com/office/drawing/2014/main" val="2597348699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295185661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042295588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281537692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363419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OBOR VZDĚLÁNÍ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1. ŘÁDNÝ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2. ŘÁDNÝ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1. NÁHRADNÍ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FFFFFF"/>
                          </a:solidFill>
                          <a:effectLst/>
                        </a:rPr>
                        <a:t>2. NÁHRADNÍ TERMÍN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00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911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Čtyřleté obory a obory nástavbového studia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12. dubna 2022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13. dubna 2022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10. května 2022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11. května 2022 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D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762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Obory šestiletých a osmiletých gymnázií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rgbClr val="111111"/>
                          </a:solidFill>
                          <a:effectLst/>
                        </a:rPr>
                        <a:t>19. dubna 2022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111111"/>
                          </a:solidFill>
                          <a:effectLst/>
                        </a:rPr>
                        <a:t>20. dubna 2022</a:t>
                      </a:r>
                    </a:p>
                  </a:txBody>
                  <a:tcPr marL="114300" marR="114300" marT="76200" marB="76200" anchor="ctr">
                    <a:lnL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AF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3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724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7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BBD4DA-B6FA-4EC2-9EC4-6A9E48036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Přihlášky na SŠ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DA186-E249-45CD-B5DC-D26F93210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Přihlášku na SŠ podává v případě nezletilého uchazeče jeho zákonný zástupce. Přihlášku je možné donést na podatelnu střední školy </a:t>
            </a:r>
            <a:r>
              <a:rPr lang="cs-CZ" b="1" dirty="0"/>
              <a:t>osobně</a:t>
            </a:r>
            <a:r>
              <a:rPr lang="cs-CZ" dirty="0"/>
              <a:t> nebo ji </a:t>
            </a:r>
            <a:r>
              <a:rPr lang="cs-CZ" b="1" dirty="0"/>
              <a:t>zaslat poštou. </a:t>
            </a:r>
            <a:r>
              <a:rPr lang="cs-CZ" b="1" dirty="0">
                <a:solidFill>
                  <a:srgbClr val="FF0000"/>
                </a:solidFill>
              </a:rPr>
              <a:t>TERMÍN PODÁNÍ JE DO </a:t>
            </a:r>
            <a:r>
              <a:rPr lang="cs-CZ" b="1">
                <a:solidFill>
                  <a:srgbClr val="FF0000"/>
                </a:solidFill>
              </a:rPr>
              <a:t>1.3.2022</a:t>
            </a:r>
            <a:r>
              <a:rPr lang="cs-CZ" b="1"/>
              <a:t>.</a:t>
            </a:r>
          </a:p>
          <a:p>
            <a:r>
              <a:rPr lang="cs-CZ" b="1"/>
              <a:t>ZŠ přihlášky neposílá!</a:t>
            </a:r>
            <a:endParaRPr lang="cs-CZ" dirty="0"/>
          </a:p>
          <a:p>
            <a:r>
              <a:rPr lang="cs-CZ" dirty="0"/>
              <a:t>V prvním kole přijímaček se mohou</a:t>
            </a:r>
            <a:r>
              <a:rPr lang="cs-CZ" b="1" dirty="0"/>
              <a:t> maximálně podat dvě přihlášky ke studiu na SŠ, </a:t>
            </a:r>
            <a:r>
              <a:rPr lang="cs-CZ" dirty="0"/>
              <a:t>přičemž pořadí na přihláškách určuje, na které škole bude uchazeč konat jednotnou přijímací zkoušku v 1. a 2. termínu.</a:t>
            </a:r>
          </a:p>
          <a:p>
            <a:r>
              <a:rPr lang="cs-CZ" dirty="0"/>
              <a:t>Přihlášky mohou to být podány i na dva různé obory v jedné škole nebo dva různé školní vzdělávací programy (zaměření) jednoho oboru.</a:t>
            </a:r>
          </a:p>
        </p:txBody>
      </p:sp>
    </p:spTree>
    <p:extLst>
      <p:ext uri="{BB962C8B-B14F-4D97-AF65-F5344CB8AC3E}">
        <p14:creationId xmlns:p14="http://schemas.microsoft.com/office/powerpoint/2010/main" val="342363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228F1-5669-4E55-B617-1C779E4B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podání přihlášek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27EB15-8738-4507-8693-39CD5CABC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Přihlášky tiskne ve škole výchovná poradkyně na základě vyplněných podkladů od žáků, které obdrží ve škole v průběhu ledna.</a:t>
            </a:r>
          </a:p>
          <a:p>
            <a:r>
              <a:rPr lang="cs-CZ" dirty="0"/>
              <a:t>Doma je  společně s rodiči vyplní a odevzdají výchovné poradkyni (popř. třídnímu učiteli) </a:t>
            </a:r>
            <a:r>
              <a:rPr lang="cs-CZ" b="1" dirty="0"/>
              <a:t>nejpozději do 14.2.2021.</a:t>
            </a:r>
          </a:p>
          <a:p>
            <a:r>
              <a:rPr lang="cs-CZ" dirty="0"/>
              <a:t>Žáci obratem obdrží vytištěné přihlášky, které doma s rodiči zkontrolují a doplní ( podpisy, data přijímacích zkoušek). Pokud je vše v pořádku, přihlášky přinesou k podpisu řediteli školy.</a:t>
            </a:r>
          </a:p>
          <a:p>
            <a:r>
              <a:rPr lang="cs-CZ" b="1" dirty="0"/>
              <a:t>Pozor!</a:t>
            </a:r>
            <a:r>
              <a:rPr lang="cs-CZ" dirty="0"/>
              <a:t> Nezapomeňte si dostatečně brzy zjistit, jaké dokumenty vyžaduje k přihlášce přiložit střední škola nebo které jsou nezbytné, pokud žádáte o uzpůsobení podmínek přijímacího řízení (v případě, že jste uchazeč se speciálními vzdělávacími potřebami). Zejména </a:t>
            </a:r>
            <a:r>
              <a:rPr lang="cs-CZ" b="1" dirty="0"/>
              <a:t>doporučení školského poradenského zařízení</a:t>
            </a:r>
            <a:r>
              <a:rPr lang="cs-CZ" dirty="0"/>
              <a:t> nebo </a:t>
            </a:r>
            <a:r>
              <a:rPr lang="cs-CZ" b="1" dirty="0"/>
              <a:t>lékařský posudek</a:t>
            </a:r>
            <a:r>
              <a:rPr lang="cs-CZ" dirty="0"/>
              <a:t> o zdravotní způsobilosti není vždy možné získat narychlo na poslední chvíli.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109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80824-66A5-44E3-936E-44A0C41B8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Zápisové lístky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390DBB-7F93-4836-B2B8-5612AB10A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 škole žáci obdrží od třídních učitelů ZÁPISOVÉ LÍSTKY.</a:t>
            </a:r>
          </a:p>
          <a:p>
            <a:r>
              <a:rPr lang="cs-CZ" dirty="0"/>
              <a:t>Po rozhodnutí o přijetí na SŠ musí být zápisový lístek odevzdán, popř. odeslán řediteli SŠ a to nejpozději </a:t>
            </a:r>
            <a:r>
              <a:rPr lang="cs-CZ" b="1" dirty="0"/>
              <a:t>do 10 pracovních dnů</a:t>
            </a:r>
            <a:r>
              <a:rPr lang="cs-CZ" dirty="0"/>
              <a:t> ode dne oznámení rozhodnutí. Zápisový lístek se považuje za včas odevzdaný, pokud byl v této lhůtě předán k přepravě poštovní službě.</a:t>
            </a:r>
          </a:p>
          <a:p>
            <a:r>
              <a:rPr lang="cs-CZ" i="1" dirty="0"/>
              <a:t>Při ztrátě zápisového lístku může uchazeč požádat o vydání náhradního zápisového lístku. Součástí této žádosti je čestné prohlášení zletilého uchazeče nebo zákonného zástupce nezletilého uchazeče, že původní zápisový lístek neuplatnil ani neuplatní ve střední škole; součástí čestného prohlášení zákonného zástupce nezletilého uchazeče je podpis uchazeče (§ 17 odst. 5 vyhlášky</a:t>
            </a:r>
            <a:r>
              <a:rPr lang="cs-CZ" dirty="0"/>
              <a:t>).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17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177B4-78F5-403B-93D5-DC9B530DE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3802A0-F3F6-4942-8D33-9C30807B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Uchazeč může podat </a:t>
            </a:r>
            <a:r>
              <a:rPr lang="cs-CZ" dirty="0" err="1"/>
              <a:t>podat</a:t>
            </a:r>
            <a:r>
              <a:rPr lang="cs-CZ" dirty="0"/>
              <a:t> odvolání proti rozhodnutí ředitele školy o výsledku přijímacího řízení, a to ve lhůtě </a:t>
            </a:r>
            <a:r>
              <a:rPr lang="cs-CZ" b="1" dirty="0"/>
              <a:t>3 pracovních dnů</a:t>
            </a:r>
            <a:r>
              <a:rPr lang="cs-CZ" dirty="0"/>
              <a:t> ode dne doručení rozhodnutí (§ 60e odst. 3 školského zákona).</a:t>
            </a:r>
          </a:p>
          <a:p>
            <a:r>
              <a:rPr lang="cs-CZ" dirty="0"/>
              <a:t>Odvolání uchazeč podává řediteli školy, který rozhodnutí o nepřijetí vydal, a ředitel školy následně odvolání postupuje ke krajskému úřadu příslušného kraje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2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C0C42-1F69-4794-89A3-F8648B1D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na 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9AD450-C73F-4DDB-B7C4-308DFBE57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8596668" cy="44700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Užitečné vyhledávače:</a:t>
            </a:r>
          </a:p>
          <a:p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https://prijimacky.cermat.cz/menu/jednotna-prijimaci-zkouska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informace</a:t>
            </a:r>
            <a:r>
              <a:rPr lang="cs-CZ" u="sng" dirty="0">
                <a:solidFill>
                  <a:srgbClr val="FF0000"/>
                </a:solidFill>
              </a:rPr>
              <a:t> o přijímacích zkouškách</a:t>
            </a:r>
          </a:p>
          <a:p>
            <a:r>
              <a:rPr lang="cs-CZ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</a:t>
            </a:r>
            <a:r>
              <a:rPr lang="cs-CZ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portál</a:t>
            </a:r>
            <a:r>
              <a:rPr lang="cs-CZ" u="sng" dirty="0">
                <a:solidFill>
                  <a:srgbClr val="FF0000"/>
                </a:solidFill>
              </a:rPr>
              <a:t> ministerstva školství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u="sng" dirty="0">
                <a:solidFill>
                  <a:srgbClr val="FF0000"/>
                </a:solidFill>
              </a:rPr>
              <a:t>Informace o SŠ</a:t>
            </a:r>
          </a:p>
          <a:p>
            <a:r>
              <a:rPr lang="cs-CZ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https://www.atlasskolstvi.cz/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https://www.infoabsolvent.cz/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/>
              <a:t>Využijte Dnů otevřených dveří</a:t>
            </a:r>
          </a:p>
          <a:p>
            <a:r>
              <a:rPr lang="cs-CZ" dirty="0"/>
              <a:t>Veletrh SŠ </a:t>
            </a:r>
            <a:r>
              <a:rPr lang="cs-CZ" dirty="0" err="1"/>
              <a:t>Schola</a:t>
            </a:r>
            <a:r>
              <a:rPr lang="cs-CZ" dirty="0"/>
              <a:t> </a:t>
            </a:r>
            <a:r>
              <a:rPr lang="cs-CZ" dirty="0" err="1"/>
              <a:t>pragensis</a:t>
            </a:r>
            <a:r>
              <a:rPr lang="cs-CZ" dirty="0"/>
              <a:t> bude on-line od konce listopadu do konce února</a:t>
            </a:r>
          </a:p>
        </p:txBody>
      </p:sp>
    </p:spTree>
    <p:extLst>
      <p:ext uri="{BB962C8B-B14F-4D97-AF65-F5344CB8AC3E}">
        <p14:creationId xmlns:p14="http://schemas.microsoft.com/office/powerpoint/2010/main" val="2971227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4FBE29-ED7D-4089-A290-E6959E106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577049"/>
            <a:ext cx="8581544" cy="546431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Využijte poradenství:</a:t>
            </a:r>
          </a:p>
          <a:p>
            <a:pPr>
              <a:buFontTx/>
              <a:buChar char="-"/>
            </a:pPr>
            <a:r>
              <a:rPr lang="cs-CZ" dirty="0"/>
              <a:t>Školní psycholožka Mgr. Kvasničková</a:t>
            </a:r>
          </a:p>
          <a:p>
            <a:pPr>
              <a:buFontTx/>
              <a:buChar char="-"/>
            </a:pPr>
            <a:r>
              <a:rPr lang="cs-CZ" dirty="0"/>
              <a:t>Pedagogicko-psychologické poradny</a:t>
            </a:r>
          </a:p>
          <a:p>
            <a:pPr>
              <a:buFontTx/>
              <a:buChar char="-"/>
            </a:pPr>
            <a:r>
              <a:rPr lang="cs-CZ" dirty="0"/>
              <a:t>Kariérová poradkyně na ÚP pro Prahu – západ Mgr. Konopková</a:t>
            </a:r>
          </a:p>
          <a:p>
            <a:pPr>
              <a:buFontTx/>
              <a:buChar char="-"/>
            </a:pPr>
            <a:r>
              <a:rPr lang="cs-CZ" dirty="0"/>
              <a:t>Výchovná poradkyně na ZŠ Ing. Michlová (osobně i přes </a:t>
            </a:r>
            <a:r>
              <a:rPr lang="cs-CZ" dirty="0" err="1"/>
              <a:t>Teamsy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Hodně štěstí při výběru SŠ!</a:t>
            </a:r>
          </a:p>
          <a:p>
            <a:pPr marL="0" indent="0">
              <a:buNone/>
            </a:pPr>
            <a:r>
              <a:rPr lang="cs-CZ" b="1" i="1" dirty="0">
                <a:solidFill>
                  <a:schemeClr val="tx1"/>
                </a:solidFill>
              </a:rPr>
              <a:t>Ing. Michlová J.</a:t>
            </a:r>
          </a:p>
        </p:txBody>
      </p:sp>
    </p:spTree>
    <p:extLst>
      <p:ext uri="{BB962C8B-B14F-4D97-AF65-F5344CB8AC3E}">
        <p14:creationId xmlns:p14="http://schemas.microsoft.com/office/powerpoint/2010/main" val="49275776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</TotalTime>
  <Words>636</Words>
  <Application>Microsoft Office PowerPoint</Application>
  <PresentationFormat>Širokoúhlá obrazovka</PresentationFormat>
  <Paragraphs>56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Fazeta</vt:lpstr>
      <vt:lpstr>Přijímací zkoušky na šk. rok 2022-23</vt:lpstr>
      <vt:lpstr>Termíny přijímacích zkoušek  (vzhledem k situaci s covidem se mohou termíny měnit) </vt:lpstr>
      <vt:lpstr>Přihlášky na SŠ</vt:lpstr>
      <vt:lpstr>Postup podání přihlášek</vt:lpstr>
      <vt:lpstr>Zápisové lístky</vt:lpstr>
      <vt:lpstr>Odvolání</vt:lpstr>
      <vt:lpstr>Informace na 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zkoušky na šk. rok 2022-23</dc:title>
  <dc:creator>Jana Michlová</dc:creator>
  <cp:lastModifiedBy>Jana Michlová</cp:lastModifiedBy>
  <cp:revision>10</cp:revision>
  <dcterms:created xsi:type="dcterms:W3CDTF">2021-11-17T07:59:24Z</dcterms:created>
  <dcterms:modified xsi:type="dcterms:W3CDTF">2021-11-21T20:20:59Z</dcterms:modified>
</cp:coreProperties>
</file>