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72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0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9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04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8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77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39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6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0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B02C-7BB1-47DF-8FD4-0798017C8396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2A45-CE57-4423-98D1-8AA4D91E0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18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revnice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nice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@gordica.cz" TargetMode="External"/><Relationship Id="rId7" Type="http://schemas.openxmlformats.org/officeDocument/2006/relationships/hyperlink" Target="mailto:evapodzim@seznam.cz" TargetMode="External"/><Relationship Id="rId2" Type="http://schemas.openxmlformats.org/officeDocument/2006/relationships/hyperlink" Target="mailto:len.k@seznam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ipkova@fulbright.cz" TargetMode="External"/><Relationship Id="rId5" Type="http://schemas.openxmlformats.org/officeDocument/2006/relationships/hyperlink" Target="mailto:pekarkova@zsrevnice.cz" TargetMode="External"/><Relationship Id="rId4" Type="http://schemas.openxmlformats.org/officeDocument/2006/relationships/hyperlink" Target="mailto:matouskova@zsrevnice.c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81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084319"/>
            <a:ext cx="9144000" cy="1945323"/>
          </a:xfrm>
        </p:spPr>
        <p:txBody>
          <a:bodyPr/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Výroční zpráva</a:t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Základní školy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Řevnice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77839"/>
            <a:ext cx="9144000" cy="1280161"/>
          </a:xfrm>
        </p:spPr>
        <p:txBody>
          <a:bodyPr>
            <a:normAutofit fontScale="92500" lnSpcReduction="20000"/>
          </a:bodyPr>
          <a:lstStyle/>
          <a:p>
            <a:endParaRPr lang="cs-CZ" sz="4800" dirty="0" smtClean="0"/>
          </a:p>
          <a:p>
            <a:r>
              <a:rPr lang="cs-CZ" sz="4800" dirty="0"/>
              <a:t>z</a:t>
            </a:r>
            <a:r>
              <a:rPr lang="cs-CZ" sz="4800" dirty="0" smtClean="0"/>
              <a:t>a školní </a:t>
            </a:r>
            <a:r>
              <a:rPr lang="cs-CZ" sz="4800" dirty="0"/>
              <a:t>rok </a:t>
            </a:r>
            <a:r>
              <a:rPr lang="cs-CZ" sz="4800" dirty="0" smtClean="0"/>
              <a:t>2016/2017</a:t>
            </a:r>
            <a:endParaRPr lang="cs-CZ" sz="4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65" y="217488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/>
              <a:t>	</a:t>
            </a:r>
            <a:r>
              <a:rPr lang="cs-CZ" b="1" dirty="0" smtClean="0"/>
              <a:t>Přehled oborů vzdělávání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2.2. </a:t>
            </a:r>
            <a:r>
              <a:rPr lang="cs-CZ" b="1" u="sng" dirty="0"/>
              <a:t>Učební plán pro </a:t>
            </a:r>
            <a:r>
              <a:rPr lang="cs-CZ" b="1" u="sng" dirty="0" smtClean="0"/>
              <a:t>2. </a:t>
            </a:r>
            <a:r>
              <a:rPr lang="cs-CZ" b="1" u="sng" dirty="0"/>
              <a:t>stupeň základního vzdělávání </a:t>
            </a: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75129"/>
              </p:ext>
            </p:extLst>
          </p:nvPr>
        </p:nvGraphicFramePr>
        <p:xfrm>
          <a:off x="498766" y="1823541"/>
          <a:ext cx="11388434" cy="4194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1246">
                  <a:extLst>
                    <a:ext uri="{9D8B030D-6E8A-4147-A177-3AD203B41FA5}">
                      <a16:colId xmlns:a16="http://schemas.microsoft.com/office/drawing/2014/main" val="3109021080"/>
                    </a:ext>
                  </a:extLst>
                </a:gridCol>
                <a:gridCol w="2560980">
                  <a:extLst>
                    <a:ext uri="{9D8B030D-6E8A-4147-A177-3AD203B41FA5}">
                      <a16:colId xmlns:a16="http://schemas.microsoft.com/office/drawing/2014/main" val="3793548770"/>
                    </a:ext>
                  </a:extLst>
                </a:gridCol>
                <a:gridCol w="1041552">
                  <a:extLst>
                    <a:ext uri="{9D8B030D-6E8A-4147-A177-3AD203B41FA5}">
                      <a16:colId xmlns:a16="http://schemas.microsoft.com/office/drawing/2014/main" val="2919851431"/>
                    </a:ext>
                  </a:extLst>
                </a:gridCol>
                <a:gridCol w="1041552">
                  <a:extLst>
                    <a:ext uri="{9D8B030D-6E8A-4147-A177-3AD203B41FA5}">
                      <a16:colId xmlns:a16="http://schemas.microsoft.com/office/drawing/2014/main" val="908411979"/>
                    </a:ext>
                  </a:extLst>
                </a:gridCol>
                <a:gridCol w="1041552">
                  <a:extLst>
                    <a:ext uri="{9D8B030D-6E8A-4147-A177-3AD203B41FA5}">
                      <a16:colId xmlns:a16="http://schemas.microsoft.com/office/drawing/2014/main" val="3290844666"/>
                    </a:ext>
                  </a:extLst>
                </a:gridCol>
                <a:gridCol w="1041552">
                  <a:extLst>
                    <a:ext uri="{9D8B030D-6E8A-4147-A177-3AD203B41FA5}">
                      <a16:colId xmlns:a16="http://schemas.microsoft.com/office/drawing/2014/main" val="4080576052"/>
                    </a:ext>
                  </a:extLst>
                </a:gridCol>
              </a:tblGrid>
              <a:tr h="16139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Vzdělávací oblast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34521"/>
                  </a:ext>
                </a:extLst>
              </a:tr>
              <a:tr h="3148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81604"/>
                  </a:ext>
                </a:extLst>
              </a:tr>
              <a:tr h="16139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Jazyk a jazyková komunikace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Český jazyk (ČJ)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341941"/>
                  </a:ext>
                </a:extLst>
              </a:tr>
              <a:tr h="16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Anglický jazyk (AJ)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07708"/>
                  </a:ext>
                </a:extLst>
              </a:tr>
              <a:tr h="3227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Další cizí jazyk (NJ nebo RJ nebo FJ)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21080"/>
                  </a:ext>
                </a:extLst>
              </a:tr>
              <a:tr h="161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Matematika a její aplikace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Matematika (M)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79042"/>
                  </a:ext>
                </a:extLst>
              </a:tr>
              <a:tr h="161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Informační a komunikační technologie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Informatika (INF)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56223"/>
                  </a:ext>
                </a:extLst>
              </a:tr>
              <a:tr h="1613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Člověk a společnost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Dějepis (D)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78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Výchova k občanství a zdraví (VKOZ)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52994"/>
                  </a:ext>
                </a:extLst>
              </a:tr>
              <a:tr h="3011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Člověk a zdraví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41830"/>
                  </a:ext>
                </a:extLst>
              </a:tr>
              <a:tr h="16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Tělesná výchova (TV)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96861"/>
                  </a:ext>
                </a:extLst>
              </a:tr>
              <a:tr h="16139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Člověk a příroda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Fyzika (F)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03629"/>
                  </a:ext>
                </a:extLst>
              </a:tr>
              <a:tr h="16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Chemie (CH)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75394"/>
                  </a:ext>
                </a:extLst>
              </a:tr>
              <a:tr h="16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Přírodopis (PP)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41643"/>
                  </a:ext>
                </a:extLst>
              </a:tr>
              <a:tr h="16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Zeměpis (Z)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42880"/>
                  </a:ext>
                </a:extLst>
              </a:tr>
              <a:tr h="1613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Umění a kultura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Hudební výchova (HV)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53915"/>
                  </a:ext>
                </a:extLst>
              </a:tr>
              <a:tr h="1613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Výtvarná výchova (VV)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12077"/>
                  </a:ext>
                </a:extLst>
              </a:tr>
              <a:tr h="161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Člověk a svět práce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Praktické činnosti (PČ)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01181"/>
                  </a:ext>
                </a:extLst>
              </a:tr>
              <a:tr h="591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Volitelné předměty (Sportovní příprava (SP), Vaření (Vař), Přírodovědná praktika (PŘP), Výtvarný seminář (VVS)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8904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Hodiny celkem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02551"/>
                  </a:ext>
                </a:extLst>
              </a:tr>
              <a:tr h="210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solidFill>
                            <a:schemeClr val="tx1"/>
                          </a:solidFill>
                          <a:effectLst/>
                        </a:rPr>
                        <a:t>Výuka</a:t>
                      </a:r>
                      <a:r>
                        <a:rPr lang="cs-CZ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probíhá dle</a:t>
                      </a:r>
                      <a:r>
                        <a:rPr lang="cs-CZ" sz="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nového ŠVP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3" marR="3716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1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/>
              <a:t>	</a:t>
            </a:r>
            <a:r>
              <a:rPr lang="cs-CZ" b="1" dirty="0" smtClean="0"/>
              <a:t>Přehled oborů vzdělávání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2.3. </a:t>
            </a:r>
            <a:r>
              <a:rPr lang="cs-CZ" b="1" u="sng" dirty="0"/>
              <a:t>Přehled volitelných předmětů na 2. </a:t>
            </a:r>
            <a:r>
              <a:rPr lang="cs-CZ" b="1" u="sng" dirty="0" smtClean="0"/>
              <a:t>stupni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</a:t>
            </a:r>
            <a:r>
              <a:rPr lang="cs-CZ" b="1" u="sng" dirty="0" smtClean="0"/>
              <a:t>Přehled </a:t>
            </a:r>
            <a:r>
              <a:rPr lang="cs-CZ" b="1" u="sng" dirty="0"/>
              <a:t>nepovinných předmětů na 2. </a:t>
            </a:r>
            <a:r>
              <a:rPr lang="cs-CZ" b="1" u="sng" dirty="0" smtClean="0"/>
              <a:t>stupni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46864"/>
              </p:ext>
            </p:extLst>
          </p:nvPr>
        </p:nvGraphicFramePr>
        <p:xfrm>
          <a:off x="838200" y="1690688"/>
          <a:ext cx="8691880" cy="205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5785">
                  <a:extLst>
                    <a:ext uri="{9D8B030D-6E8A-4147-A177-3AD203B41FA5}">
                      <a16:colId xmlns:a16="http://schemas.microsoft.com/office/drawing/2014/main" val="1249728223"/>
                    </a:ext>
                  </a:extLst>
                </a:gridCol>
                <a:gridCol w="2845346">
                  <a:extLst>
                    <a:ext uri="{9D8B030D-6E8A-4147-A177-3AD203B41FA5}">
                      <a16:colId xmlns:a16="http://schemas.microsoft.com/office/drawing/2014/main" val="1471921116"/>
                    </a:ext>
                  </a:extLst>
                </a:gridCol>
                <a:gridCol w="3080749">
                  <a:extLst>
                    <a:ext uri="{9D8B030D-6E8A-4147-A177-3AD203B41FA5}">
                      <a16:colId xmlns:a16="http://schemas.microsoft.com/office/drawing/2014/main" val="1331984970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Volitelné předměty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Časová dotace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2422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Vaření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82609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Výtvarný seminář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8247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Přírodovědná praktika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1828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Sportovní příprava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6355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Anglická konverzace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299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Německá konverzace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7. - 9.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9049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90010"/>
              </p:ext>
            </p:extLst>
          </p:nvPr>
        </p:nvGraphicFramePr>
        <p:xfrm>
          <a:off x="838200" y="5029994"/>
          <a:ext cx="8691880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5785">
                  <a:extLst>
                    <a:ext uri="{9D8B030D-6E8A-4147-A177-3AD203B41FA5}">
                      <a16:colId xmlns:a16="http://schemas.microsoft.com/office/drawing/2014/main" val="1627903598"/>
                    </a:ext>
                  </a:extLst>
                </a:gridCol>
                <a:gridCol w="2845346">
                  <a:extLst>
                    <a:ext uri="{9D8B030D-6E8A-4147-A177-3AD203B41FA5}">
                      <a16:colId xmlns:a16="http://schemas.microsoft.com/office/drawing/2014/main" val="2608260762"/>
                    </a:ext>
                  </a:extLst>
                </a:gridCol>
                <a:gridCol w="3080749">
                  <a:extLst>
                    <a:ext uri="{9D8B030D-6E8A-4147-A177-3AD203B41FA5}">
                      <a16:colId xmlns:a16="http://schemas.microsoft.com/office/drawing/2014/main" val="3291788563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Nepovinné předměty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Časová dotace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202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Seminář z českého jazyka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5182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Seminář z matematiky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7. - 9.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6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50240"/>
            <a:ext cx="10515600" cy="1483360"/>
          </a:xfrm>
        </p:spPr>
        <p:txBody>
          <a:bodyPr>
            <a:normAutofit/>
          </a:bodyPr>
          <a:lstStyle/>
          <a:p>
            <a:r>
              <a:rPr lang="cs-CZ" b="1" dirty="0"/>
              <a:t>3</a:t>
            </a:r>
            <a:r>
              <a:rPr lang="cs-CZ" b="1" dirty="0" smtClean="0"/>
              <a:t>. </a:t>
            </a:r>
            <a:r>
              <a:rPr lang="cs-CZ" b="1" dirty="0"/>
              <a:t>	</a:t>
            </a:r>
            <a:r>
              <a:rPr lang="cs-CZ" b="1" dirty="0" smtClean="0"/>
              <a:t>Rámcový popis personálního  zabezpečení činnosti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49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/>
              <a:t>Ve škole pracovalo celkem </a:t>
            </a:r>
            <a:r>
              <a:rPr lang="cs-CZ" sz="1800" dirty="0" smtClean="0"/>
              <a:t>70 </a:t>
            </a:r>
            <a:r>
              <a:rPr lang="cs-CZ" sz="1800" dirty="0"/>
              <a:t>zaměstnanců, z toho </a:t>
            </a:r>
            <a:r>
              <a:rPr lang="cs-CZ" sz="1800" dirty="0" smtClean="0"/>
              <a:t>36 </a:t>
            </a:r>
            <a:r>
              <a:rPr lang="cs-CZ" sz="1800" dirty="0"/>
              <a:t>pedagogů a </a:t>
            </a:r>
            <a:r>
              <a:rPr lang="cs-CZ" sz="1800" dirty="0" smtClean="0"/>
              <a:t>6 </a:t>
            </a:r>
            <a:r>
              <a:rPr lang="cs-CZ" sz="1800" dirty="0"/>
              <a:t>vychovatelek školní družiny, </a:t>
            </a:r>
            <a:r>
              <a:rPr lang="cs-CZ" sz="1800" dirty="0" smtClean="0"/>
              <a:t>12 </a:t>
            </a:r>
            <a:r>
              <a:rPr lang="cs-CZ" sz="1800" dirty="0"/>
              <a:t>asistentů pedagoga a 19 zaměstnanců THP, správních nepedagogických. </a:t>
            </a:r>
            <a:r>
              <a:rPr lang="cs-CZ" sz="1800" dirty="0" smtClean="0"/>
              <a:t>Čtyři </a:t>
            </a:r>
            <a:r>
              <a:rPr lang="cs-CZ" sz="1800" dirty="0"/>
              <a:t>zaměstnankyně jsou na mateřské dovolené. Celkem </a:t>
            </a:r>
            <a:r>
              <a:rPr lang="cs-CZ" sz="1800" dirty="0" smtClean="0"/>
              <a:t>4 </a:t>
            </a:r>
            <a:r>
              <a:rPr lang="cs-CZ" sz="1800" dirty="0"/>
              <a:t>pedagogičtí pracovníci neměli požadované pedagogické </a:t>
            </a:r>
            <a:r>
              <a:rPr lang="cs-CZ" sz="1800" dirty="0" smtClean="0"/>
              <a:t>vzdělání a z nich tři si jej doplňovali (viz tab.) </a:t>
            </a:r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32142"/>
              </p:ext>
            </p:extLst>
          </p:nvPr>
        </p:nvGraphicFramePr>
        <p:xfrm>
          <a:off x="1028700" y="3200400"/>
          <a:ext cx="10134600" cy="2316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2316">
                  <a:extLst>
                    <a:ext uri="{9D8B030D-6E8A-4147-A177-3AD203B41FA5}">
                      <a16:colId xmlns:a16="http://schemas.microsoft.com/office/drawing/2014/main" val="3771629394"/>
                    </a:ext>
                  </a:extLst>
                </a:gridCol>
                <a:gridCol w="6672284">
                  <a:extLst>
                    <a:ext uri="{9D8B030D-6E8A-4147-A177-3AD203B41FA5}">
                      <a16:colId xmlns:a16="http://schemas.microsoft.com/office/drawing/2014/main" val="938326575"/>
                    </a:ext>
                  </a:extLst>
                </a:gridCol>
              </a:tblGrid>
              <a:tr h="564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Jméno pedagoga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Vysoká škola – doplňování vzdělání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275710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Bc. Marcela Kulhánková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UK – Husitská teologická fakulta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317584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Mgr. Věra Horská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Fakulta přírodovědně - humanitní a pedagogická Technické univerzity v Liberci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08476"/>
                  </a:ext>
                </a:extLst>
              </a:tr>
              <a:tr h="564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Bohumila Pelcová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Soukromá vysoká škola AKCENT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College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s.r.o. – obor Anglický jazyk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42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6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3520"/>
            <a:ext cx="10515600" cy="995680"/>
          </a:xfrm>
        </p:spPr>
        <p:txBody>
          <a:bodyPr>
            <a:normAutofit/>
          </a:bodyPr>
          <a:lstStyle/>
          <a:p>
            <a:r>
              <a:rPr lang="cs-CZ" b="1" dirty="0" smtClean="0"/>
              <a:t>4. </a:t>
            </a:r>
            <a:r>
              <a:rPr lang="cs-CZ" b="1" dirty="0"/>
              <a:t>	</a:t>
            </a:r>
            <a:r>
              <a:rPr lang="cs-CZ" b="1" dirty="0" smtClean="0"/>
              <a:t>Údaje o zápisu a přijímacím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4200" b="1" dirty="0"/>
              <a:t>4.1. 	</a:t>
            </a:r>
            <a:r>
              <a:rPr lang="cs-CZ" sz="4200" b="1" u="sng" dirty="0"/>
              <a:t>Zápis k povinné školní </a:t>
            </a:r>
            <a:r>
              <a:rPr lang="cs-CZ" sz="4200" b="1" u="sng" dirty="0" smtClean="0"/>
              <a:t>docházce</a:t>
            </a:r>
            <a:endParaRPr lang="cs-CZ" sz="4200" dirty="0" smtClean="0">
              <a:effectLst/>
            </a:endParaRPr>
          </a:p>
          <a:p>
            <a:pPr algn="just"/>
            <a:r>
              <a:rPr lang="cs-CZ" sz="3800" dirty="0"/>
              <a:t>Zápis do 1. tříd se </a:t>
            </a:r>
            <a:r>
              <a:rPr lang="cs-CZ" sz="3800" dirty="0" smtClean="0"/>
              <a:t>v tomto </a:t>
            </a:r>
            <a:r>
              <a:rPr lang="cs-CZ" sz="3800" dirty="0"/>
              <a:t>š</a:t>
            </a:r>
            <a:r>
              <a:rPr lang="cs-CZ" sz="3800" dirty="0" smtClean="0"/>
              <a:t>kolním roce nově konal nikoli v únoru ale, dle nových pravidel, v dubnu, konkrétně 6. 4., náhradní termín 20. 4. nevyužil žádný zájemce. </a:t>
            </a:r>
            <a:r>
              <a:rPr lang="cs-CZ" sz="3800" dirty="0"/>
              <a:t>Celkem bylo přijato </a:t>
            </a:r>
            <a:r>
              <a:rPr lang="cs-CZ" sz="3800" dirty="0" smtClean="0"/>
              <a:t>88 </a:t>
            </a:r>
            <a:r>
              <a:rPr lang="cs-CZ" sz="3800" dirty="0"/>
              <a:t>žáků a </a:t>
            </a:r>
            <a:r>
              <a:rPr lang="cs-CZ" sz="3800" dirty="0" smtClean="0"/>
              <a:t>60 z nich nastoupilo do prvního ročníku. </a:t>
            </a:r>
            <a:r>
              <a:rPr lang="cs-CZ" sz="3800" dirty="0"/>
              <a:t>Byly otevřeny </a:t>
            </a:r>
            <a:r>
              <a:rPr lang="cs-CZ" sz="3800" dirty="0" smtClean="0"/>
              <a:t>tři </a:t>
            </a:r>
            <a:r>
              <a:rPr lang="cs-CZ" sz="3800" dirty="0"/>
              <a:t>první třídy. Bylo uděleno </a:t>
            </a:r>
            <a:r>
              <a:rPr lang="cs-CZ" sz="3800" dirty="0" smtClean="0"/>
              <a:t>14 </a:t>
            </a:r>
            <a:r>
              <a:rPr lang="cs-CZ" sz="3800" dirty="0"/>
              <a:t>odkladů školní docházky</a:t>
            </a:r>
            <a:r>
              <a:rPr lang="cs-CZ" sz="3800" dirty="0" smtClean="0"/>
              <a:t>. Před datem zápisu byla pro budoucí prvňáčky připravena „Škola nanečisto“ – kurz pro budoucí prvňáčky (v termínech 3. 5., 10. 5., 17. 5., 24. 5. 2017).</a:t>
            </a:r>
          </a:p>
          <a:p>
            <a:pPr algn="just"/>
            <a:r>
              <a:rPr lang="cs-CZ" sz="3800" dirty="0" smtClean="0">
                <a:effectLst/>
              </a:rPr>
              <a:t>Do přípravného ročníku, který byl v tomto školním roce otevřen, nastoupilo 11 žáků.</a:t>
            </a:r>
          </a:p>
          <a:p>
            <a:pPr algn="just"/>
            <a:r>
              <a:rPr lang="cs-CZ" sz="3800" dirty="0"/>
              <a:t>U zápisu </a:t>
            </a:r>
            <a:r>
              <a:rPr lang="cs-CZ" sz="3800" dirty="0" smtClean="0"/>
              <a:t>již tradičně pomáhali </a:t>
            </a:r>
            <a:r>
              <a:rPr lang="cs-CZ" sz="3800" dirty="0"/>
              <a:t>také žáci 9. ročníků, kteří se stali průvodci rodičů i svých budoucích spolužáků - nástupců. Odváděli děti do připravených a slavnostně vyzdobených tříd a pomáhali jim v orientaci po školní budově. </a:t>
            </a:r>
            <a:r>
              <a:rPr lang="cs-CZ" sz="3800" dirty="0" smtClean="0"/>
              <a:t>Opět byl pro usnadnění průběhu zápisů využit </a:t>
            </a:r>
            <a:r>
              <a:rPr lang="cs-CZ" sz="3800" dirty="0"/>
              <a:t>rezervační systém na </a:t>
            </a:r>
            <a:r>
              <a:rPr lang="cs-CZ" sz="3800" dirty="0" smtClean="0"/>
              <a:t>webových stránkách školy. Rodiče si tedy mohli </a:t>
            </a:r>
            <a:r>
              <a:rPr lang="cs-CZ" sz="3800" dirty="0"/>
              <a:t>rezervovat přesný čas, kdy se mají dostavit k zápisu se svým dítětem. Ve třídách paní učitelky prověřily připravenost předškoláků na nástup do školy. Děti hravou formou předvedly své dovednosti a návyky, určovaly barvy a také nám přednesly básničku nebo zazpívaly písničku. Nakonec si s sebou mohly odnést malý dárek, který jim vyrobili jejich budoucí spolužáci.</a:t>
            </a:r>
            <a:endParaRPr lang="cs-CZ" sz="3800" b="1" u="sng" dirty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5231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4"/>
            <a:ext cx="10515600" cy="1483360"/>
          </a:xfrm>
        </p:spPr>
        <p:txBody>
          <a:bodyPr>
            <a:normAutofit/>
          </a:bodyPr>
          <a:lstStyle/>
          <a:p>
            <a:r>
              <a:rPr lang="cs-CZ" b="1" dirty="0" smtClean="0"/>
              <a:t>4. </a:t>
            </a:r>
            <a:r>
              <a:rPr lang="cs-CZ" b="1" dirty="0"/>
              <a:t>	</a:t>
            </a:r>
            <a:r>
              <a:rPr lang="cs-CZ" b="1" dirty="0" smtClean="0"/>
              <a:t>Údaje o zápisu a přijímacím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0364"/>
            <a:ext cx="10515600" cy="4753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4.2. 	</a:t>
            </a:r>
            <a:r>
              <a:rPr lang="cs-CZ" b="1" u="sng" dirty="0"/>
              <a:t>Údaje o výsledcích přijímacího řízení na střední </a:t>
            </a:r>
            <a:r>
              <a:rPr lang="cs-CZ" b="1" u="sng" dirty="0" smtClean="0"/>
              <a:t>školy</a:t>
            </a: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pPr algn="just"/>
            <a:r>
              <a:rPr lang="cs-CZ" sz="2400" dirty="0" smtClean="0"/>
              <a:t>Ve školním roce 2016/2017 </a:t>
            </a:r>
            <a:r>
              <a:rPr lang="cs-CZ" sz="2400" dirty="0"/>
              <a:t>bylo podáno na střední školy celkem </a:t>
            </a:r>
            <a:r>
              <a:rPr lang="cs-CZ" sz="2400" dirty="0" smtClean="0"/>
              <a:t>59 </a:t>
            </a:r>
            <a:r>
              <a:rPr lang="cs-CZ" sz="2400" dirty="0"/>
              <a:t>přihlášek. Ke studiu si žáci vybírali různé typy středních škol v Praze a ve Středočeském kraji. Největší úspěšnosti dosáhli žáci devátého ročníku, kteří dosáhli v přijímacím řízení </a:t>
            </a:r>
            <a:r>
              <a:rPr lang="cs-CZ" sz="2400" dirty="0" smtClean="0"/>
              <a:t>absolutní </a:t>
            </a:r>
            <a:r>
              <a:rPr lang="cs-CZ" sz="2400" dirty="0"/>
              <a:t>úspěšnosti. Žáci sedmého a pátého ročníku si podávali přihlášku ke studiu pouze na víceletá gymnázia. </a:t>
            </a:r>
            <a:endParaRPr lang="cs-CZ" sz="2400" dirty="0" smtClean="0"/>
          </a:p>
          <a:p>
            <a:pPr algn="just"/>
            <a:r>
              <a:rPr lang="cs-CZ" sz="2400" dirty="0" smtClean="0"/>
              <a:t>Přestože </a:t>
            </a:r>
            <a:r>
              <a:rPr lang="cs-CZ" sz="2400" dirty="0"/>
              <a:t>odchod žáků na víceletá gymnázia významně zasahuje do složení třídních kolektivů, je celkový počet přijatých odrazem a oceněním kvality vzdělávání, které se škola snaží poskytovat.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8163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4"/>
            <a:ext cx="10515600" cy="1483360"/>
          </a:xfrm>
        </p:spPr>
        <p:txBody>
          <a:bodyPr>
            <a:normAutofit/>
          </a:bodyPr>
          <a:lstStyle/>
          <a:p>
            <a:r>
              <a:rPr lang="cs-CZ" b="1" dirty="0" smtClean="0"/>
              <a:t>4. </a:t>
            </a:r>
            <a:r>
              <a:rPr lang="cs-CZ" b="1" dirty="0"/>
              <a:t>	</a:t>
            </a:r>
            <a:r>
              <a:rPr lang="cs-CZ" b="1" dirty="0" smtClean="0"/>
              <a:t>Údaje o zápisu a přijímacím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0364"/>
            <a:ext cx="10515600" cy="4753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4.2. 	</a:t>
            </a:r>
            <a:r>
              <a:rPr lang="cs-CZ" b="1" u="sng" dirty="0"/>
              <a:t>Údaje o výsledcích přijímacího řízení na střední </a:t>
            </a:r>
            <a:r>
              <a:rPr lang="cs-CZ" b="1" u="sng" dirty="0" smtClean="0"/>
              <a:t>školy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95612"/>
              </p:ext>
            </p:extLst>
          </p:nvPr>
        </p:nvGraphicFramePr>
        <p:xfrm>
          <a:off x="995679" y="3198019"/>
          <a:ext cx="10099040" cy="2897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698">
                  <a:extLst>
                    <a:ext uri="{9D8B030D-6E8A-4147-A177-3AD203B41FA5}">
                      <a16:colId xmlns:a16="http://schemas.microsoft.com/office/drawing/2014/main" val="2186978448"/>
                    </a:ext>
                  </a:extLst>
                </a:gridCol>
                <a:gridCol w="2522103">
                  <a:extLst>
                    <a:ext uri="{9D8B030D-6E8A-4147-A177-3AD203B41FA5}">
                      <a16:colId xmlns:a16="http://schemas.microsoft.com/office/drawing/2014/main" val="1769055688"/>
                    </a:ext>
                  </a:extLst>
                </a:gridCol>
                <a:gridCol w="2521136">
                  <a:extLst>
                    <a:ext uri="{9D8B030D-6E8A-4147-A177-3AD203B41FA5}">
                      <a16:colId xmlns:a16="http://schemas.microsoft.com/office/drawing/2014/main" val="2321200308"/>
                    </a:ext>
                  </a:extLst>
                </a:gridCol>
                <a:gridCol w="2522103">
                  <a:extLst>
                    <a:ext uri="{9D8B030D-6E8A-4147-A177-3AD203B41FA5}">
                      <a16:colId xmlns:a16="http://schemas.microsoft.com/office/drawing/2014/main" val="1426582832"/>
                    </a:ext>
                  </a:extLst>
                </a:gridCol>
              </a:tblGrid>
              <a:tr h="579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Ročník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Počet přihlášek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Počet přijatých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Procento úspěšnosti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14804"/>
                  </a:ext>
                </a:extLst>
              </a:tr>
              <a:tr h="579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>
                          <a:effectLst/>
                        </a:rPr>
                        <a:t>Devátý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37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37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100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66129"/>
                  </a:ext>
                </a:extLst>
              </a:tr>
              <a:tr h="579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Sedmý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6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>
                          <a:effectLst/>
                        </a:rPr>
                        <a:t>2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33,3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9234"/>
                  </a:ext>
                </a:extLst>
              </a:tr>
              <a:tr h="579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Šestý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0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0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0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39209"/>
                  </a:ext>
                </a:extLst>
              </a:tr>
              <a:tr h="579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>
                          <a:effectLst/>
                        </a:rPr>
                        <a:t>Pátý</a:t>
                      </a:r>
                      <a:endParaRPr lang="cs-CZ" sz="20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16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6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50" dirty="0" smtClean="0">
                          <a:effectLst/>
                        </a:rPr>
                        <a:t>37,5</a:t>
                      </a:r>
                      <a:endParaRPr lang="cs-CZ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6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4"/>
            <a:ext cx="10515600" cy="735214"/>
          </a:xfrm>
        </p:spPr>
        <p:txBody>
          <a:bodyPr>
            <a:normAutofit/>
          </a:bodyPr>
          <a:lstStyle/>
          <a:p>
            <a:r>
              <a:rPr lang="cs-CZ" b="1" dirty="0" smtClean="0"/>
              <a:t>4. </a:t>
            </a:r>
            <a:r>
              <a:rPr lang="cs-CZ" b="1" dirty="0"/>
              <a:t>	</a:t>
            </a:r>
            <a:r>
              <a:rPr lang="cs-CZ" b="1" dirty="0" smtClean="0"/>
              <a:t>Údaje o zápisu a přijímacím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9"/>
            <a:ext cx="10515600" cy="4753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4.2. 	</a:t>
            </a:r>
            <a:r>
              <a:rPr lang="cs-CZ" b="1" u="sng" dirty="0"/>
              <a:t>Údaje o výsledcích přijímacího řízení na střední </a:t>
            </a:r>
            <a:r>
              <a:rPr lang="cs-CZ" b="1" u="sng" dirty="0" smtClean="0"/>
              <a:t>školy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64749"/>
              </p:ext>
            </p:extLst>
          </p:nvPr>
        </p:nvGraphicFramePr>
        <p:xfrm>
          <a:off x="838203" y="1979915"/>
          <a:ext cx="10515597" cy="438912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367640">
                  <a:extLst>
                    <a:ext uri="{9D8B030D-6E8A-4147-A177-3AD203B41FA5}">
                      <a16:colId xmlns:a16="http://schemas.microsoft.com/office/drawing/2014/main" val="2122667007"/>
                    </a:ext>
                  </a:extLst>
                </a:gridCol>
                <a:gridCol w="2049319">
                  <a:extLst>
                    <a:ext uri="{9D8B030D-6E8A-4147-A177-3AD203B41FA5}">
                      <a16:colId xmlns:a16="http://schemas.microsoft.com/office/drawing/2014/main" val="3798895119"/>
                    </a:ext>
                  </a:extLst>
                </a:gridCol>
                <a:gridCol w="2049319">
                  <a:extLst>
                    <a:ext uri="{9D8B030D-6E8A-4147-A177-3AD203B41FA5}">
                      <a16:colId xmlns:a16="http://schemas.microsoft.com/office/drawing/2014/main" val="3333662038"/>
                    </a:ext>
                  </a:extLst>
                </a:gridCol>
                <a:gridCol w="2049319">
                  <a:extLst>
                    <a:ext uri="{9D8B030D-6E8A-4147-A177-3AD203B41FA5}">
                      <a16:colId xmlns:a16="http://schemas.microsoft.com/office/drawing/2014/main" val="2430186170"/>
                    </a:ext>
                  </a:extLst>
                </a:gridCol>
              </a:tblGrid>
              <a:tr h="489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školy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Ročník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přihlášek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Přijatí žáci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592466"/>
                  </a:ext>
                </a:extLst>
              </a:tr>
              <a:tr h="489051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u="none" dirty="0">
                          <a:solidFill>
                            <a:schemeClr val="tx1"/>
                          </a:solidFill>
                          <a:effectLst/>
                        </a:rPr>
                        <a:t>Gymnázia</a:t>
                      </a:r>
                      <a:endParaRPr lang="cs-CZ" sz="2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64677"/>
                  </a:ext>
                </a:extLst>
              </a:tr>
              <a:tr h="4890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299429"/>
                  </a:ext>
                </a:extLst>
              </a:tr>
              <a:tr h="4890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215320"/>
                  </a:ext>
                </a:extLst>
              </a:tr>
              <a:tr h="489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Střední odborné školy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882"/>
                  </a:ext>
                </a:extLst>
              </a:tr>
              <a:tr h="489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Střední odborná učiliště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511047"/>
                  </a:ext>
                </a:extLst>
              </a:tr>
              <a:tr h="4890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Umělecké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školy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52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4"/>
            <a:ext cx="10515600" cy="735214"/>
          </a:xfrm>
        </p:spPr>
        <p:txBody>
          <a:bodyPr>
            <a:normAutofit/>
          </a:bodyPr>
          <a:lstStyle/>
          <a:p>
            <a:r>
              <a:rPr lang="cs-CZ" b="1" dirty="0" smtClean="0"/>
              <a:t>5. </a:t>
            </a:r>
            <a:r>
              <a:rPr lang="cs-CZ" b="1" dirty="0"/>
              <a:t>	Údaje o výsledcích vzdělávaní žáků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9"/>
            <a:ext cx="10515600" cy="475395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5.1. 	</a:t>
            </a:r>
            <a:r>
              <a:rPr lang="cs-CZ" b="1" u="sng" dirty="0"/>
              <a:t>Přehled výsledků vzdělávání </a:t>
            </a:r>
            <a:endParaRPr lang="cs-CZ" dirty="0" smtClean="0">
              <a:effectLst/>
            </a:endParaRPr>
          </a:p>
          <a:p>
            <a:pPr algn="just"/>
            <a:r>
              <a:rPr lang="cs-CZ" sz="2400" dirty="0"/>
              <a:t>Ve školním roce </a:t>
            </a:r>
            <a:r>
              <a:rPr lang="cs-CZ" sz="2400" dirty="0" smtClean="0"/>
              <a:t>2016/2017 naši školu navštěvovalo 546 </a:t>
            </a:r>
            <a:r>
              <a:rPr lang="cs-CZ" sz="2400" dirty="0"/>
              <a:t>žáků. Z toho celkem 5 žáků plnilo školní docházku v zahraničí podle § 38 školského zákona, </a:t>
            </a:r>
            <a:r>
              <a:rPr lang="cs-CZ" sz="2400" dirty="0" smtClean="0"/>
              <a:t>11 žáků navštěvovalo přípravný ročník. S</a:t>
            </a:r>
            <a:r>
              <a:rPr lang="cs-CZ" sz="2400" dirty="0"/>
              <a:t> vyznamenáním prospělo celkem </a:t>
            </a:r>
            <a:r>
              <a:rPr lang="cs-CZ" sz="2400" dirty="0" smtClean="0"/>
              <a:t>394 </a:t>
            </a:r>
            <a:r>
              <a:rPr lang="cs-CZ" sz="2400" dirty="0"/>
              <a:t>žáků, prospělo </a:t>
            </a:r>
            <a:r>
              <a:rPr lang="cs-CZ" sz="2400" dirty="0" smtClean="0"/>
              <a:t>151 </a:t>
            </a:r>
            <a:r>
              <a:rPr lang="cs-CZ" sz="2400" dirty="0"/>
              <a:t>žáků, </a:t>
            </a:r>
            <a:r>
              <a:rPr lang="cs-CZ" sz="2400" dirty="0" smtClean="0"/>
              <a:t>neprospěl 1 žák. </a:t>
            </a:r>
            <a:r>
              <a:rPr lang="cs-CZ" sz="2400" dirty="0"/>
              <a:t>Průměrný prospěch byl </a:t>
            </a:r>
            <a:r>
              <a:rPr lang="cs-CZ" sz="2400" dirty="0" smtClean="0"/>
              <a:t>1,382. </a:t>
            </a:r>
            <a:r>
              <a:rPr lang="cs-CZ" sz="2400" dirty="0"/>
              <a:t>Celkem bylo zameškáno </a:t>
            </a:r>
            <a:r>
              <a:rPr lang="cs-CZ" sz="2400" dirty="0" smtClean="0"/>
              <a:t>25.654 </a:t>
            </a:r>
            <a:r>
              <a:rPr lang="cs-CZ" sz="2400" dirty="0"/>
              <a:t>vyučovacích hodin, z toho </a:t>
            </a:r>
            <a:r>
              <a:rPr lang="cs-CZ" sz="2400" dirty="0" smtClean="0"/>
              <a:t>27 </a:t>
            </a:r>
            <a:r>
              <a:rPr lang="cs-CZ" sz="2400" dirty="0"/>
              <a:t>neomluvených. Trendem školního roku </a:t>
            </a:r>
            <a:r>
              <a:rPr lang="cs-CZ" sz="2400" dirty="0" smtClean="0"/>
              <a:t>2016/2017 </a:t>
            </a:r>
            <a:r>
              <a:rPr lang="cs-CZ" sz="2400" dirty="0"/>
              <a:t>byl opět důraz na zajištění jednotného systému organizace výuky v jednotlivých předmětech, používání aktivních metod učení, praktické využívání poznatků ze seminářů kritického myšlení</a:t>
            </a:r>
            <a:r>
              <a:rPr lang="cs-CZ" sz="2400" dirty="0" smtClean="0"/>
              <a:t>. Škola zvyšuje důraz na respektování potřeb každého jednotlivého žáka.</a:t>
            </a:r>
            <a:endParaRPr lang="cs-CZ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7704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4"/>
            <a:ext cx="10515600" cy="735214"/>
          </a:xfrm>
        </p:spPr>
        <p:txBody>
          <a:bodyPr>
            <a:normAutofit/>
          </a:bodyPr>
          <a:lstStyle/>
          <a:p>
            <a:r>
              <a:rPr lang="cs-CZ" b="1" dirty="0" smtClean="0"/>
              <a:t>5. </a:t>
            </a:r>
            <a:r>
              <a:rPr lang="cs-CZ" b="1" dirty="0"/>
              <a:t>	Údaje o výsledcích vzdělávaní žáků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23163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u="sng" dirty="0"/>
              <a:t>5.2. Údaje o integrovaných </a:t>
            </a:r>
            <a:r>
              <a:rPr lang="cs-CZ" b="1" u="sng" dirty="0" smtClean="0"/>
              <a:t>žácích</a:t>
            </a:r>
          </a:p>
          <a:p>
            <a:r>
              <a:rPr lang="cs-CZ" dirty="0" smtClean="0"/>
              <a:t>Na 1</a:t>
            </a:r>
            <a:r>
              <a:rPr lang="cs-CZ" dirty="0"/>
              <a:t>. </a:t>
            </a:r>
            <a:r>
              <a:rPr lang="cs-CZ" dirty="0" smtClean="0"/>
              <a:t>stupni </a:t>
            </a:r>
            <a:r>
              <a:rPr lang="cs-CZ" dirty="0"/>
              <a:t>bylo </a:t>
            </a:r>
            <a:r>
              <a:rPr lang="cs-CZ" dirty="0" smtClean="0"/>
              <a:t>vyšetřeno 41 žáků  ve </a:t>
            </a:r>
            <a:r>
              <a:rPr lang="cs-CZ" dirty="0"/>
              <a:t>š</a:t>
            </a:r>
            <a:r>
              <a:rPr lang="cs-CZ" dirty="0" smtClean="0"/>
              <a:t>kolských poradenských pracovištích (PPP, SPC). 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 těchto žáků </a:t>
            </a:r>
            <a:r>
              <a:rPr lang="cs-CZ" dirty="0" smtClean="0"/>
              <a:t>bylo 31 vzděláváno </a:t>
            </a:r>
            <a:r>
              <a:rPr lang="cs-CZ" dirty="0"/>
              <a:t>podle individuálních vzdělávacích </a:t>
            </a:r>
            <a:r>
              <a:rPr lang="cs-CZ" dirty="0" smtClean="0"/>
              <a:t>plánů, na jejichž přípravě spolupracují třídní učitelé s ostatními vyučujícími, rodiče resp. zákonní zástupci, školní psycholožka a speciální pedagožky i odborná pracoviště. V devíti třídách byl, na základě odborných doporučení, učitelům a žákům k dispozici asistent pedagoga.</a:t>
            </a:r>
          </a:p>
          <a:p>
            <a:r>
              <a:rPr lang="cs-CZ" dirty="0" smtClean="0"/>
              <a:t>Na 2. stupni bylo v odborných pracovištích vyšetřeno 18 žáků, z nich 10 pracovalo dle IVP a v jedné třídě byl asistent pedagoga.</a:t>
            </a:r>
            <a:endParaRPr lang="cs-CZ" dirty="0"/>
          </a:p>
          <a:p>
            <a:r>
              <a:rPr lang="cs-CZ" dirty="0" smtClean="0"/>
              <a:t>Převažující diagnózy jsou tyto:  	Specifické poruchy učení - </a:t>
            </a:r>
            <a:r>
              <a:rPr lang="cs-CZ" dirty="0"/>
              <a:t>dyslexie, dysgrafie, dysortografie,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ADHD</a:t>
            </a:r>
            <a:r>
              <a:rPr lang="cs-CZ" dirty="0"/>
              <a:t>, ADD,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vývojová </a:t>
            </a:r>
            <a:r>
              <a:rPr lang="cs-CZ" dirty="0"/>
              <a:t>dysfázie,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DMO.</a:t>
            </a:r>
            <a:endParaRPr lang="cs-CZ" dirty="0"/>
          </a:p>
          <a:p>
            <a:pPr lvl="0"/>
            <a:r>
              <a:rPr lang="cs-CZ" dirty="0" smtClean="0"/>
              <a:t>Ve škole se podle IVP vzdělávají také mimořádně nadaní žáci. </a:t>
            </a:r>
            <a:endParaRPr lang="cs-CZ" dirty="0"/>
          </a:p>
          <a:p>
            <a:r>
              <a:rPr lang="cs-CZ" dirty="0" smtClean="0"/>
              <a:t>Vždy s dostatečným předstihem byli žáci a jejich rodiče informováni o konci platnosti doporučení odborných pracovišť  a nutnosti zažádat o </a:t>
            </a:r>
            <a:r>
              <a:rPr lang="cs-CZ" dirty="0" err="1" smtClean="0"/>
              <a:t>redignostickou</a:t>
            </a:r>
            <a:r>
              <a:rPr lang="cs-CZ" dirty="0" smtClean="0"/>
              <a:t> zprávu, aby bylo možno žákům poskytnout odpovídající péči a podmínky.</a:t>
            </a:r>
          </a:p>
          <a:p>
            <a:r>
              <a:rPr lang="cs-CZ" dirty="0" smtClean="0"/>
              <a:t>Spádovou </a:t>
            </a:r>
            <a:r>
              <a:rPr lang="cs-CZ" dirty="0"/>
              <a:t>PPP je Pedagogicko-psychologická poradna Středočeského kraje v Králově </a:t>
            </a:r>
            <a:r>
              <a:rPr lang="cs-CZ" dirty="0" smtClean="0"/>
              <a:t>Dvoře. Rodiče a zákonní zástupci si však mohou volit poradenské pracoviště dle svého výběru. ZŠ </a:t>
            </a:r>
            <a:r>
              <a:rPr lang="cs-CZ" dirty="0"/>
              <a:t>Řevnice spolupracuje se školní psycholožkou Mgr. Janou </a:t>
            </a:r>
            <a:r>
              <a:rPr lang="cs-CZ" dirty="0" err="1"/>
              <a:t>Pelinka</a:t>
            </a:r>
            <a:r>
              <a:rPr lang="cs-CZ" dirty="0"/>
              <a:t> </a:t>
            </a:r>
            <a:r>
              <a:rPr lang="cs-CZ" dirty="0" smtClean="0"/>
              <a:t>Doksanskou a odbornou péči žákům poskytují také speciální pedagožky Mgr. Karla Koubová a Mgr. Alena </a:t>
            </a:r>
            <a:r>
              <a:rPr lang="cs-CZ" dirty="0" err="1" smtClean="0"/>
              <a:t>Rajtmajerová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7646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6. </a:t>
            </a:r>
            <a:r>
              <a:rPr lang="cs-CZ" b="1" dirty="0"/>
              <a:t>	Údaje o </a:t>
            </a:r>
            <a:r>
              <a:rPr lang="cs-CZ" b="1" dirty="0" smtClean="0"/>
              <a:t>primární prevenci sociálně   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patologických jevů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dirty="0"/>
              <a:t>Na škole pracuje </a:t>
            </a:r>
            <a:r>
              <a:rPr lang="cs-CZ" sz="2400" dirty="0" smtClean="0"/>
              <a:t>metodička prevence – Mgr. Markéta Maříková. 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rámci primární prevence sociálně patologických jevů proběhlo ve školním roce </a:t>
            </a:r>
            <a:r>
              <a:rPr lang="cs-CZ" sz="2400" dirty="0" smtClean="0"/>
              <a:t>2016/2017 </a:t>
            </a:r>
            <a:r>
              <a:rPr lang="cs-CZ" sz="2400" dirty="0"/>
              <a:t>v ZŠ Řevnice několik </a:t>
            </a:r>
            <a:r>
              <a:rPr lang="cs-CZ" sz="2400" dirty="0" smtClean="0"/>
              <a:t>akcí:</a:t>
            </a:r>
          </a:p>
          <a:p>
            <a:pPr lvl="1"/>
            <a:r>
              <a:rPr lang="cs-CZ" dirty="0" smtClean="0"/>
              <a:t>pro 7. a 8. ročníky beseda „Než užiješ alkohol, užij mozek“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5. a 6. ročníky přednáška na téma "Moderní je nekouřit„</a:t>
            </a:r>
          </a:p>
          <a:p>
            <a:pPr lvl="1"/>
            <a:r>
              <a:rPr lang="cs-CZ" dirty="0" smtClean="0"/>
              <a:t>besedy ve všech třídách 2. stupně na téma „Šikana a </a:t>
            </a:r>
            <a:r>
              <a:rPr lang="cs-CZ" dirty="0" err="1" smtClean="0"/>
              <a:t>kyberšikana</a:t>
            </a:r>
            <a:r>
              <a:rPr lang="cs-CZ" dirty="0" smtClean="0"/>
              <a:t>“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eseda „Obezita </a:t>
            </a:r>
            <a:r>
              <a:rPr lang="cs-CZ" dirty="0"/>
              <a:t>není </a:t>
            </a:r>
            <a:r>
              <a:rPr lang="cs-CZ" dirty="0" smtClean="0"/>
              <a:t>náhoda“ </a:t>
            </a:r>
            <a:r>
              <a:rPr lang="cs-CZ" dirty="0"/>
              <a:t>pro 5. třídy.</a:t>
            </a:r>
          </a:p>
          <a:p>
            <a:pPr lvl="1"/>
            <a:r>
              <a:rPr lang="cs-CZ" dirty="0" smtClean="0"/>
              <a:t>beseda „Láska </a:t>
            </a:r>
            <a:r>
              <a:rPr lang="cs-CZ" dirty="0"/>
              <a:t>ano, děti ještě </a:t>
            </a:r>
            <a:r>
              <a:rPr lang="cs-CZ" dirty="0" smtClean="0"/>
              <a:t>ne“ </a:t>
            </a:r>
            <a:r>
              <a:rPr lang="cs-CZ" dirty="0"/>
              <a:t>pro 8. </a:t>
            </a:r>
            <a:r>
              <a:rPr lang="cs-CZ" dirty="0" smtClean="0"/>
              <a:t>třídy</a:t>
            </a:r>
            <a:endParaRPr lang="cs-CZ" dirty="0"/>
          </a:p>
          <a:p>
            <a:pPr lvl="1"/>
            <a:r>
              <a:rPr lang="cs-CZ" dirty="0" smtClean="0"/>
              <a:t>beseda „Nebezpečné sekty“ </a:t>
            </a:r>
            <a:r>
              <a:rPr lang="cs-CZ" dirty="0"/>
              <a:t>pro 9. </a:t>
            </a:r>
            <a:r>
              <a:rPr lang="cs-CZ" dirty="0" smtClean="0"/>
              <a:t>třídy</a:t>
            </a:r>
          </a:p>
        </p:txBody>
      </p:sp>
    </p:spTree>
    <p:extLst>
      <p:ext uri="{BB962C8B-B14F-4D97-AF65-F5344CB8AC3E}">
        <p14:creationId xmlns:p14="http://schemas.microsoft.com/office/powerpoint/2010/main" val="25897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1840" y="335846"/>
            <a:ext cx="10932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Obsah: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solidFill>
                  <a:srgbClr val="0000FF"/>
                </a:solidFill>
                <a:effectLst/>
                <a:cs typeface="Arial" panose="020B0604020202020204" pitchFamily="34" charset="0"/>
              </a:rPr>
              <a:t> 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1. Základní údaje o škole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1.1. Název, sídlo, kontakty, právní forma 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cs typeface="Arial" panose="020B0604020202020204" pitchFamily="34" charset="0"/>
              </a:rPr>
              <a:t>	</a:t>
            </a:r>
            <a:r>
              <a:rPr lang="cs-CZ" dirty="0" smtClean="0">
                <a:cs typeface="Arial" panose="020B0604020202020204" pitchFamily="34" charset="0"/>
              </a:rPr>
              <a:t>1.2. Vedení školy, z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izovatel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cs typeface="Arial" panose="020B0604020202020204" pitchFamily="34" charset="0"/>
              </a:rPr>
              <a:t>	</a:t>
            </a:r>
            <a:r>
              <a:rPr lang="cs-CZ" dirty="0" smtClean="0">
                <a:cs typeface="Arial" panose="020B0604020202020204" pitchFamily="34" charset="0"/>
              </a:rPr>
              <a:t>1.3. Školská rada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1.4. Charakteristika školy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2.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ehled obor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r>
              <a:rPr lang="cs-CZ" dirty="0" smtClean="0">
                <a:effectLst/>
                <a:cs typeface="Arial" panose="020B0604020202020204" pitchFamily="34" charset="0"/>
              </a:rPr>
              <a:t> vzd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l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n</a:t>
            </a:r>
            <a:r>
              <a:rPr lang="cs-CZ" dirty="0" smtClean="0">
                <a:effectLst/>
                <a:cs typeface="Albertus MT"/>
              </a:rPr>
              <a:t>í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2. 1. u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ebn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plán pro 1. stupe</a:t>
            </a:r>
            <a:r>
              <a:rPr lang="cs-CZ" dirty="0" smtClean="0">
                <a:effectLst/>
                <a:cs typeface="Cambria" panose="02040503050406030204" pitchFamily="18" charset="0"/>
              </a:rPr>
              <a:t>ň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2. 2. u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ebn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plán pro 2. stupe</a:t>
            </a:r>
            <a:r>
              <a:rPr lang="cs-CZ" dirty="0" smtClean="0">
                <a:effectLst/>
                <a:cs typeface="Cambria" panose="02040503050406030204" pitchFamily="18" charset="0"/>
              </a:rPr>
              <a:t>ň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2. 3. volitelné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edm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ty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3. Rámcový popis personálního zabezpe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en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innosti </a:t>
            </a:r>
            <a:r>
              <a:rPr lang="cs-CZ" dirty="0" smtClean="0">
                <a:effectLst/>
                <a:cs typeface="Albertus MT"/>
              </a:rPr>
              <a:t>š</a:t>
            </a:r>
            <a:r>
              <a:rPr lang="cs-CZ" dirty="0" smtClean="0">
                <a:effectLst/>
                <a:cs typeface="Arial" panose="020B0604020202020204" pitchFamily="34" charset="0"/>
              </a:rPr>
              <a:t>koly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4. Údaje o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ij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mac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m 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zen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a z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pisu k povinné školní docházce</a:t>
            </a:r>
            <a:endParaRPr lang="cs-CZ" dirty="0" smtClean="0">
              <a:effectLst/>
            </a:endParaRPr>
          </a:p>
          <a:p>
            <a:pPr indent="449580"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4. 1. Zápis do 1. t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dy</a:t>
            </a:r>
            <a:endParaRPr lang="cs-CZ" dirty="0" smtClean="0">
              <a:effectLst/>
            </a:endParaRPr>
          </a:p>
          <a:p>
            <a:pPr indent="449580"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4. 2. Výsledky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ij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mac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ho 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zen</a:t>
            </a:r>
            <a:r>
              <a:rPr lang="cs-CZ" dirty="0">
                <a:cs typeface="Arial" panose="020B0604020202020204" pitchFamily="34" charset="0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 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5. Údaje o výsledcích vzd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l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van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</a:t>
            </a:r>
            <a:r>
              <a:rPr lang="cs-CZ" dirty="0" smtClean="0">
                <a:effectLst/>
                <a:cs typeface="Calibri" panose="020F0502020204030204" pitchFamily="34" charset="0"/>
              </a:rPr>
              <a:t>ž</a:t>
            </a:r>
            <a:r>
              <a:rPr lang="cs-CZ" dirty="0" smtClean="0">
                <a:effectLst/>
                <a:cs typeface="Broadway" panose="04040905080B02020502" pitchFamily="82" charset="0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k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5. 1.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ehled v</a:t>
            </a:r>
            <a:r>
              <a:rPr lang="cs-CZ" dirty="0" smtClean="0">
                <a:effectLst/>
                <a:cs typeface="Albertus MT"/>
              </a:rPr>
              <a:t>ý</a:t>
            </a:r>
            <a:r>
              <a:rPr lang="cs-CZ" dirty="0" smtClean="0">
                <a:effectLst/>
                <a:cs typeface="Arial" panose="020B0604020202020204" pitchFamily="34" charset="0"/>
              </a:rPr>
              <a:t>sledk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r>
              <a:rPr lang="cs-CZ" dirty="0" smtClean="0">
                <a:effectLst/>
                <a:cs typeface="Arial" panose="020B0604020202020204" pitchFamily="34" charset="0"/>
              </a:rPr>
              <a:t> vzd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l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v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n</a:t>
            </a:r>
            <a:r>
              <a:rPr lang="cs-CZ" dirty="0" smtClean="0">
                <a:effectLst/>
                <a:cs typeface="Albertus MT"/>
              </a:rPr>
              <a:t>í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	5. 2. Údaje o integrovaných </a:t>
            </a:r>
            <a:r>
              <a:rPr lang="cs-CZ" dirty="0" smtClean="0">
                <a:effectLst/>
                <a:cs typeface="Calibri" panose="020F0502020204030204" pitchFamily="34" charset="0"/>
              </a:rPr>
              <a:t>ž</a:t>
            </a:r>
            <a:r>
              <a:rPr lang="cs-CZ" dirty="0" smtClean="0">
                <a:effectLst/>
                <a:cs typeface="Broadway" panose="04040905080B02020502" pitchFamily="82" charset="0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c</a:t>
            </a:r>
            <a:r>
              <a:rPr lang="cs-CZ" dirty="0" smtClean="0">
                <a:effectLst/>
                <a:cs typeface="Broadway" panose="04040905080B02020502" pitchFamily="82" charset="0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ch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6. Údaje o prevenci sociáln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 patologick</a:t>
            </a:r>
            <a:r>
              <a:rPr lang="cs-CZ" dirty="0" smtClean="0">
                <a:effectLst/>
                <a:cs typeface="Albertus MT"/>
              </a:rPr>
              <a:t>ý</a:t>
            </a:r>
            <a:r>
              <a:rPr lang="cs-CZ" dirty="0" smtClean="0">
                <a:effectLst/>
                <a:cs typeface="Arial" panose="020B0604020202020204" pitchFamily="34" charset="0"/>
              </a:rPr>
              <a:t>ch jev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89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6. </a:t>
            </a:r>
            <a:r>
              <a:rPr lang="cs-CZ" b="1" dirty="0"/>
              <a:t>	Údaje o </a:t>
            </a:r>
            <a:r>
              <a:rPr lang="cs-CZ" b="1" dirty="0" smtClean="0"/>
              <a:t>primární prevenci sociálně   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patologických jevů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dirty="0" smtClean="0"/>
              <a:t>Třídní </a:t>
            </a:r>
            <a:r>
              <a:rPr lang="cs-CZ" sz="2400" dirty="0"/>
              <a:t>učitelé se </a:t>
            </a:r>
            <a:r>
              <a:rPr lang="cs-CZ" sz="2400" dirty="0" smtClean="0"/>
              <a:t>tradičně </a:t>
            </a:r>
            <a:r>
              <a:rPr lang="cs-CZ" sz="2400" dirty="0"/>
              <a:t>věnovali zlepšování vztahů mezi </a:t>
            </a:r>
            <a:r>
              <a:rPr lang="cs-CZ" sz="2400" dirty="0" smtClean="0"/>
              <a:t>žáky ve svých třídách. </a:t>
            </a:r>
          </a:p>
          <a:p>
            <a:r>
              <a:rPr lang="cs-CZ" sz="2400" dirty="0" smtClean="0"/>
              <a:t>Žáci </a:t>
            </a:r>
            <a:r>
              <a:rPr lang="cs-CZ" sz="2400" dirty="0"/>
              <a:t>naší školy se také zúčastnili zdravotnických besed a soutěže </a:t>
            </a:r>
            <a:r>
              <a:rPr lang="cs-CZ" sz="2400" dirty="0" err="1"/>
              <a:t>Helpíkův</a:t>
            </a:r>
            <a:r>
              <a:rPr lang="cs-CZ" sz="2400" dirty="0"/>
              <a:t> pohár. </a:t>
            </a:r>
            <a:endParaRPr lang="cs-CZ" sz="2400" dirty="0" smtClean="0"/>
          </a:p>
          <a:p>
            <a:r>
              <a:rPr lang="cs-CZ" sz="2400" dirty="0" smtClean="0"/>
              <a:t>Opět jsme se v </a:t>
            </a:r>
            <a:r>
              <a:rPr lang="cs-CZ" sz="2400" dirty="0"/>
              <a:t>rámci Dne Země </a:t>
            </a:r>
            <a:r>
              <a:rPr lang="cs-CZ" sz="2400" dirty="0" smtClean="0"/>
              <a:t>učili, </a:t>
            </a:r>
            <a:r>
              <a:rPr lang="cs-CZ" sz="2400" dirty="0"/>
              <a:t>jak se správně chovat k naší </a:t>
            </a:r>
            <a:r>
              <a:rPr lang="cs-CZ" sz="2400" dirty="0" smtClean="0"/>
              <a:t>planetě a připravovali se na vstup naší školy do projektu „</a:t>
            </a:r>
            <a:r>
              <a:rPr lang="cs-CZ" sz="2400" dirty="0" err="1" smtClean="0"/>
              <a:t>Ekoškola</a:t>
            </a:r>
            <a:r>
              <a:rPr lang="cs-CZ" sz="2400" dirty="0" smtClean="0"/>
              <a:t>“.  </a:t>
            </a:r>
          </a:p>
          <a:p>
            <a:r>
              <a:rPr lang="cs-CZ" sz="2400" dirty="0" smtClean="0"/>
              <a:t>Pro </a:t>
            </a:r>
            <a:r>
              <a:rPr lang="cs-CZ" sz="2400" dirty="0"/>
              <a:t>podporu zdravého životního stylu absolvovali naši žáci lyžařský </a:t>
            </a:r>
            <a:r>
              <a:rPr lang="cs-CZ" sz="2400" dirty="0" smtClean="0"/>
              <a:t>výcvikový kurz</a:t>
            </a:r>
            <a:r>
              <a:rPr lang="cs-CZ" sz="2400" dirty="0"/>
              <a:t>, kurzy bruslení a plavecký </a:t>
            </a:r>
            <a:r>
              <a:rPr lang="cs-CZ" sz="2400" dirty="0" smtClean="0"/>
              <a:t>výcvik a ve družině přednášku „Jíme chutně a zdravě“.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95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/>
              <a:t>7.1. 	</a:t>
            </a:r>
            <a:r>
              <a:rPr lang="cs-CZ" sz="2400" b="1" u="sng" dirty="0"/>
              <a:t>Studium ke splnění zvláštních kvalifikačních předpokladů</a:t>
            </a:r>
            <a:endParaRPr lang="cs-CZ" sz="2400" dirty="0">
              <a:effectLst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41662"/>
              </p:ext>
            </p:extLst>
          </p:nvPr>
        </p:nvGraphicFramePr>
        <p:xfrm>
          <a:off x="1298863" y="2715490"/>
          <a:ext cx="9594273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02570">
                  <a:extLst>
                    <a:ext uri="{9D8B030D-6E8A-4147-A177-3AD203B41FA5}">
                      <a16:colId xmlns:a16="http://schemas.microsoft.com/office/drawing/2014/main" val="3786026438"/>
                    </a:ext>
                  </a:extLst>
                </a:gridCol>
                <a:gridCol w="6391703">
                  <a:extLst>
                    <a:ext uri="{9D8B030D-6E8A-4147-A177-3AD203B41FA5}">
                      <a16:colId xmlns:a16="http://schemas.microsoft.com/office/drawing/2014/main" val="1418243972"/>
                    </a:ext>
                  </a:extLst>
                </a:gridCol>
              </a:tblGrid>
              <a:tr h="369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Ing. Marcela Bezděková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Studium pro koordinátory ŠVP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592577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Ing. Jana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Cuchá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Studijní program pro výchovné poradce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648535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Mgr. Markéta Maříková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Studijní program pro metodika prevence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800297"/>
                  </a:ext>
                </a:extLst>
              </a:tr>
              <a:tr h="369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Mgr. Petra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Flemrová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Setkání koordinátorů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EVVO Středočeského kraje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23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4458"/>
              </p:ext>
            </p:extLst>
          </p:nvPr>
        </p:nvGraphicFramePr>
        <p:xfrm>
          <a:off x="838200" y="2424547"/>
          <a:ext cx="10515599" cy="410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563091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11581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Pedagogický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sbor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Typologie MBTI 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J. Majerová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 a 25. 10. 2016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46739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Pavla Bočková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Englishbooks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books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26.11.2016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923215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Pavla Bočková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Warm-ups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icebreakers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24.2.2017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058002"/>
                  </a:ext>
                </a:extLst>
              </a:tr>
              <a:tr h="296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Jana Cuchá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Tvorba a využití IVP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Nadační fond Rytmus - školské zařízení pro DVPP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61231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Lucie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Knýbelová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Metodický seminář -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Drumbeny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Roller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8.9.2016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5959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Petra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Flemrová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Metodický seminář -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Drumbeny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Roller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8.9.2016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789073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Ludmila Chroustová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Metodický seminář -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Drumbeny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 Roller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8.9.2016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961365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Petra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Flemrová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Tvorba IVP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RYTMUS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14.10.2016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3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80721"/>
              </p:ext>
            </p:extLst>
          </p:nvPr>
        </p:nvGraphicFramePr>
        <p:xfrm>
          <a:off x="838200" y="2424547"/>
          <a:ext cx="10515599" cy="410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563091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11581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Gábina 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Galbavá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Kurz ŠJ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JŠ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Březinka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únor 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10027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Eva 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Hanykýřová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 s chybou v českém jazyce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27.3. 2017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731211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 Václava Hrochová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Mexiko-Yucatan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12.2. – 20.2.2017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863941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 Václava Hrochová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Konflikty a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souč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světa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10.4.2017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05856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 Václava Hrochová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Netradiční sporty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11.4.2017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165608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Ludmila Chroustová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Zkušenosti s matematikou podle profesora Hejného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Životní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vzdělávání,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z.s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1.3.2016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227767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Ludmila Chroustová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Rozlišování a fixování b x d x p nejen pro dyslektiky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Životní vzdělávání,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z.s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14.4.2017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07043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Ludmila Chroustová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PowerPoint není jenom text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Životní vzdělávání,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z.s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20.4.2017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8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6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69083"/>
              </p:ext>
            </p:extLst>
          </p:nvPr>
        </p:nvGraphicFramePr>
        <p:xfrm>
          <a:off x="838200" y="2258290"/>
          <a:ext cx="10515599" cy="4417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455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2812472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563091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11581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313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Ludmila Chroustová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jednat se zlobivými žáky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Životní vzdělávání,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z.s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20.4.2017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702518"/>
                  </a:ext>
                </a:extLst>
              </a:tr>
              <a:tr h="626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Ludmila Chroustová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Angličtina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Stories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Classes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Životní vzdělávání,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z.s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10.5.2017Mgr.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763559"/>
                  </a:ext>
                </a:extLst>
              </a:tr>
              <a:tr h="62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Klára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Ježková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 173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Warm-upstice-breakers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24.2.2017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843701"/>
                  </a:ext>
                </a:extLst>
              </a:tr>
              <a:tr h="62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Klára Ježková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 174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teenagers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87343"/>
                  </a:ext>
                </a:extLst>
              </a:tr>
              <a:tr h="62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Klára Ježková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 172 Současná AJ literatura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27.3.2017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315499"/>
                  </a:ext>
                </a:extLst>
              </a:tr>
              <a:tr h="1253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 Marcela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Kulhánková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Syndrom ADHD - jak pracovat s dítětem se syndromem ADHD ve školním prostředí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NIDV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24.1. 2017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778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71301"/>
              </p:ext>
            </p:extLst>
          </p:nvPr>
        </p:nvGraphicFramePr>
        <p:xfrm>
          <a:off x="838200" y="2424547"/>
          <a:ext cx="10515599" cy="410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327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563091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11581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Marcela Kulhánková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s potřebou podpůrných opatření – podpůrná opatření 2. – 5.  stupně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22.2. 2017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442541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Marcela Kulhánková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Cesty spolu - Pedagogická diagnostika a IVP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NIDV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16.3. 2017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58358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Marcela Kulhánková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Cesty spolu - Projekty ve výuce napříč předměty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NIDV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24.4. 2017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982165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Marcela Kulhánková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Matematická gramotnost - rozvoj kompetencí učitele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NIDV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3., </a:t>
                      </a: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4., </a:t>
                      </a: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 23. 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88574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Bc.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Marcela Kulhánková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Inspirace pro učitele 1. stupně ZŠ - čtenářská gramotnost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NIDV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a 31. 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20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3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79292"/>
              </p:ext>
            </p:extLst>
          </p:nvPr>
        </p:nvGraphicFramePr>
        <p:xfrm>
          <a:off x="838200" y="2424547"/>
          <a:ext cx="10515599" cy="410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982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479964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94708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Tereza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Matoušková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Englishbooks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books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26.11.2016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03177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Marcela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Mourečková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Učím (se) rád v 1. třídě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30.8.2016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606081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Marcela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Mourečková</a:t>
                      </a:r>
                      <a:endParaRPr lang="cs-CZ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Sfumato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11. 2016 a 10. 12.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73057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Lenka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Oršošová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Englishbooks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semináře pro učitele AJ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26.11. 2016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00066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Michaela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Sklenářová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Čteme s porozuměním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Kritické myšlení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3.10. 2016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20253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Michaela Sklenářová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Rozvoj učitelských dovedností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Kritické myšlení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20.10.,8.11.,9.12.2016, 16.1.2017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185658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Michaela Sklenářová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podpořit psaní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Kritické myšlení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20.2.2017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8449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Michaela Sklenářová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Vzdělávání žáků s poruchami autistického spektra v běžné škole</a:t>
                      </a:r>
                      <a:endParaRPr lang="cs-CZ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ZŠ Všenory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Lektor: PaedDr. Věra Čadilová)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11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66892"/>
              </p:ext>
            </p:extLst>
          </p:nvPr>
        </p:nvGraphicFramePr>
        <p:xfrm>
          <a:off x="838200" y="2424547"/>
          <a:ext cx="10515599" cy="3788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636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3020291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479964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94708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Řezníček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T.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Černá I.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Odesíláme matriku - webinář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PaedDr. Pavel Pavelka 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5672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Tomáš Řezníček 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Zavádíme asistenta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Verlag Dashofer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14. 11. 2016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37913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Iveta Černá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Studium pro ředitele škol a školských zařízení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VISK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- 12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034802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Iveta Černá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konference Zástupci ředitele školy 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Wolters Kluwer 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980000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Martin Slavík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být asertivním učitelem 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Agentura Majestic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37856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Tomáš Řezníček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Ukončujeme školní rok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PaedDr. Pavel Pavelka </a:t>
                      </a:r>
                      <a:endParaRPr lang="cs-CZ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a 22. 4. 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606081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Kupková Kateřina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pro pedagogy a asistenty pedagoga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Rytmus 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152505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Lucie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Knýbelová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být asertivním učitelem 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Agentura Majestic </a:t>
                      </a:r>
                      <a:endParaRPr lang="cs-CZ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3. 5. 2016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228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</a:t>
            </a:r>
            <a:r>
              <a:rPr lang="cs-CZ" b="1" dirty="0"/>
              <a:t>	Údaje o </a:t>
            </a:r>
            <a:r>
              <a:rPr lang="cs-CZ" b="1" dirty="0" smtClean="0"/>
              <a:t>dalším vzdělávání pedagogických </a:t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pracovníků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45673"/>
            <a:ext cx="10515600" cy="443129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7.2</a:t>
            </a:r>
            <a:r>
              <a:rPr lang="cs-CZ" sz="2400" b="1" dirty="0"/>
              <a:t>. 	</a:t>
            </a:r>
            <a:r>
              <a:rPr lang="cs-CZ" sz="2400" b="1" u="sng" dirty="0"/>
              <a:t>Studium k prohlubování odborné </a:t>
            </a:r>
            <a:r>
              <a:rPr lang="cs-CZ" sz="2400" b="1" u="sng" dirty="0" smtClean="0"/>
              <a:t>kvalifikace</a:t>
            </a:r>
          </a:p>
          <a:p>
            <a:endParaRPr lang="cs-CZ" sz="2400" dirty="0">
              <a:effectLst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18082"/>
              </p:ext>
            </p:extLst>
          </p:nvPr>
        </p:nvGraphicFramePr>
        <p:xfrm>
          <a:off x="838200" y="2424547"/>
          <a:ext cx="10515599" cy="2211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636">
                  <a:extLst>
                    <a:ext uri="{9D8B030D-6E8A-4147-A177-3AD203B41FA5}">
                      <a16:colId xmlns:a16="http://schemas.microsoft.com/office/drawing/2014/main" val="156809537"/>
                    </a:ext>
                  </a:extLst>
                </a:gridCol>
                <a:gridCol w="3020291">
                  <a:extLst>
                    <a:ext uri="{9D8B030D-6E8A-4147-A177-3AD203B41FA5}">
                      <a16:colId xmlns:a16="http://schemas.microsoft.com/office/drawing/2014/main" val="997953512"/>
                    </a:ext>
                  </a:extLst>
                </a:gridCol>
                <a:gridCol w="2479964">
                  <a:extLst>
                    <a:ext uri="{9D8B030D-6E8A-4147-A177-3AD203B41FA5}">
                      <a16:colId xmlns:a16="http://schemas.microsoft.com/office/drawing/2014/main" val="1648252046"/>
                    </a:ext>
                  </a:extLst>
                </a:gridCol>
                <a:gridCol w="2694708">
                  <a:extLst>
                    <a:ext uri="{9D8B030D-6E8A-4147-A177-3AD203B41FA5}">
                      <a16:colId xmlns:a16="http://schemas.microsoft.com/office/drawing/2014/main" val="310168372"/>
                    </a:ext>
                  </a:extLst>
                </a:gridCol>
              </a:tblGrid>
              <a:tr h="31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Účastník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akce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Pořadatel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799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Radka Vodičková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Osvědčilo v hodinách matematiky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11. 5. 2017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856724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Radka Vodičková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Práce s chybou v českém jazyce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27. 3. 2017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37913"/>
                  </a:ext>
                </a:extLst>
              </a:tr>
              <a:tr h="27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Radka Vodičková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Využívání pomůcek v hodinách matematiky: algebra a geometrie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Descartes v.o.s.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30. 3. 2017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03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4441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8. </a:t>
            </a:r>
            <a:r>
              <a:rPr lang="cs-CZ" b="1" dirty="0"/>
              <a:t>	Údaje o aktivitách a prezentaci školy na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veřejnosti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89942"/>
              </p:ext>
            </p:extLst>
          </p:nvPr>
        </p:nvGraphicFramePr>
        <p:xfrm>
          <a:off x="838200" y="1255433"/>
          <a:ext cx="10515600" cy="544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71410">
                  <a:extLst>
                    <a:ext uri="{9D8B030D-6E8A-4147-A177-3AD203B41FA5}">
                      <a16:colId xmlns:a16="http://schemas.microsoft.com/office/drawing/2014/main" val="3571730252"/>
                    </a:ext>
                  </a:extLst>
                </a:gridCol>
                <a:gridCol w="7744190">
                  <a:extLst>
                    <a:ext uri="{9D8B030D-6E8A-4147-A177-3AD203B41FA5}">
                      <a16:colId xmlns:a16="http://schemas.microsoft.com/office/drawing/2014/main" val="2875805438"/>
                    </a:ext>
                  </a:extLst>
                </a:gridCol>
              </a:tblGrid>
              <a:tr h="1043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Významné akce školy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Vánoční trhy ZŠ Řevnice, Výroční ceny za školní rok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2016/2017, Den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otevřených dveří, zapojení do projektu Česko čte dětem a Čtení pomáhá,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Letní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akademie školy v Lesním divadle, Na Zelenou – Děti v pohybu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292430"/>
                  </a:ext>
                </a:extLst>
              </a:tr>
              <a:tr h="7827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Další prezentace školy na veřejnosti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Festival „Hravě a zdravě“, Vánoční trhy města Řevnice, Vánoční trhy školy, Vánoční zpívání na náměstí, aktivní účast žáků na vzpomínkových akcích pořádaných městem (k výročí vzniku republiky, ukončení II. světové války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), webové stránky školy s odkazy na fotodokumentaci velkého počtu akcí, je vydáván „Školní zpravodaj“</a:t>
                      </a:r>
                      <a:r>
                        <a:rPr lang="cs-CZ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jeho jednotlivá čísla jsou dostupná na webových stránkách školy, byl vydán stolní kalendář na rok 2017 – „Řevnice očima dětí ze základní školy“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24947"/>
                  </a:ext>
                </a:extLst>
              </a:tr>
              <a:tr h="7827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>
                          <a:solidFill>
                            <a:schemeClr val="tx1"/>
                          </a:solidFill>
                          <a:effectLst/>
                        </a:rPr>
                        <a:t>Akce ve spolupráci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>
                          <a:solidFill>
                            <a:schemeClr val="tx1"/>
                          </a:solidFill>
                          <a:effectLst/>
                        </a:rPr>
                        <a:t>s rodiči</a:t>
                      </a:r>
                      <a:endParaRPr lang="cs-CZ" sz="17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Během roku proběhla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2x tradiční brigáda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na úpravu zahrady na 1. stupni a byla zaznamenána hojná účast rodičů.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 Řevnický kalamář</a:t>
                      </a:r>
                      <a:r>
                        <a:rPr lang="cs-CZ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uspořádal v prostorách školní jídelny tradiční burzu – finanční příspěvek poté obdržela škola na další vybavení „Bezpečného místa“, Noc s Andersenem ve spolupráci s panem Borisem </a:t>
                      </a:r>
                      <a:r>
                        <a:rPr lang="cs-CZ" sz="17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Pralovszkým</a:t>
                      </a:r>
                      <a:r>
                        <a:rPr lang="cs-CZ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Škola je zařazena do projektů „Rodiče vítáni“ a „Aktivní škola“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33120" y="508000"/>
            <a:ext cx="11054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7. Údaje o dalším vzd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l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v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pedagogick</a:t>
            </a:r>
            <a:r>
              <a:rPr lang="cs-CZ" dirty="0" smtClean="0">
                <a:effectLst/>
                <a:cs typeface="Albertus MT"/>
              </a:rPr>
              <a:t>ý</a:t>
            </a:r>
            <a:r>
              <a:rPr lang="cs-CZ" dirty="0" smtClean="0">
                <a:effectLst/>
                <a:cs typeface="Arial" panose="020B0604020202020204" pitchFamily="34" charset="0"/>
              </a:rPr>
              <a:t>ch pracovn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k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8. Údaje o aktivitách a prezentaci školy na ve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ejnosti</a:t>
            </a:r>
            <a:endParaRPr lang="cs-CZ" dirty="0" smtClean="0">
              <a:effectLst/>
            </a:endParaRPr>
          </a:p>
          <a:p>
            <a:pPr indent="449580"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8. 1. Akce školy</a:t>
            </a:r>
            <a:endParaRPr lang="cs-CZ" dirty="0" smtClean="0">
              <a:effectLst/>
            </a:endParaRPr>
          </a:p>
          <a:p>
            <a:pPr indent="449580"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8. 2. Významné studijní úspěchy našich žáků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cs typeface="Arial" panose="020B0604020202020204" pitchFamily="34" charset="0"/>
              </a:rPr>
              <a:t>         </a:t>
            </a:r>
            <a:r>
              <a:rPr lang="cs-CZ" dirty="0" smtClean="0">
                <a:effectLst/>
                <a:cs typeface="Arial" panose="020B0604020202020204" pitchFamily="34" charset="0"/>
              </a:rPr>
              <a:t>8. 3. Ú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ast </a:t>
            </a:r>
            <a:r>
              <a:rPr lang="cs-CZ" dirty="0" smtClean="0">
                <a:effectLst/>
                <a:cs typeface="Calibri" panose="020F0502020204030204" pitchFamily="34" charset="0"/>
              </a:rPr>
              <a:t>ž</a:t>
            </a:r>
            <a:r>
              <a:rPr lang="cs-CZ" dirty="0" smtClean="0">
                <a:effectLst/>
                <a:cs typeface="Broadway" panose="04040905080B02020502" pitchFamily="82" charset="0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k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r>
              <a:rPr lang="cs-CZ" dirty="0" smtClean="0">
                <a:effectLst/>
                <a:cs typeface="Arial" panose="020B0604020202020204" pitchFamily="34" charset="0"/>
              </a:rPr>
              <a:t> ve sportovn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ch sout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Calibri" panose="020F0502020204030204" pitchFamily="34" charset="0"/>
              </a:rPr>
              <a:t>ž</a:t>
            </a:r>
            <a:r>
              <a:rPr lang="cs-CZ" dirty="0" smtClean="0">
                <a:effectLst/>
                <a:cs typeface="Broadway" panose="04040905080B02020502" pitchFamily="82" charset="0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ch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9. Údaje o výsledcích inspek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innosti proveden</a:t>
            </a:r>
            <a:r>
              <a:rPr lang="cs-CZ" dirty="0" smtClean="0">
                <a:effectLst/>
                <a:cs typeface="Albertus MT"/>
              </a:rPr>
              <a:t>é</a:t>
            </a:r>
            <a:r>
              <a:rPr lang="cs-CZ" dirty="0" smtClean="0">
                <a:effectLst/>
                <a:cs typeface="Arial" panose="020B0604020202020204" pitchFamily="34" charset="0"/>
              </a:rPr>
              <a:t> 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lbertus MT"/>
              </a:rPr>
              <a:t>Š</a:t>
            </a:r>
            <a:r>
              <a:rPr lang="cs-CZ" dirty="0" smtClean="0">
                <a:effectLst/>
                <a:cs typeface="Calibri" panose="020F0502020204030204" pitchFamily="34" charset="0"/>
              </a:rPr>
              <a:t>I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10. Základní údaje o hospoda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en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</a:t>
            </a:r>
            <a:r>
              <a:rPr lang="cs-CZ" dirty="0" smtClean="0">
                <a:effectLst/>
                <a:cs typeface="Albertus MT"/>
              </a:rPr>
              <a:t>š</a:t>
            </a:r>
            <a:r>
              <a:rPr lang="cs-CZ" dirty="0" smtClean="0">
                <a:effectLst/>
                <a:cs typeface="Arial" panose="020B0604020202020204" pitchFamily="34" charset="0"/>
              </a:rPr>
              <a:t>koly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11. Údaje o zapojení školy do rozvojových a mezinárodních program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r>
              <a:rPr lang="cs-CZ" dirty="0" smtClean="0">
                <a:effectLst/>
                <a:cs typeface="Arial" panose="020B0604020202020204" pitchFamily="34" charset="0"/>
              </a:rPr>
              <a:t> 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12. Údaje o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rial" panose="020B0604020202020204" pitchFamily="34" charset="0"/>
              </a:rPr>
              <a:t>edlo</a:t>
            </a:r>
            <a:r>
              <a:rPr lang="cs-CZ" dirty="0" smtClean="0">
                <a:effectLst/>
                <a:cs typeface="Calibri" panose="020F0502020204030204" pitchFamily="34" charset="0"/>
              </a:rPr>
              <a:t>ž</a:t>
            </a:r>
            <a:r>
              <a:rPr lang="cs-CZ" dirty="0" smtClean="0">
                <a:effectLst/>
                <a:cs typeface="Arial" panose="020B0604020202020204" pitchFamily="34" charset="0"/>
              </a:rPr>
              <a:t>en</a:t>
            </a:r>
            <a:r>
              <a:rPr lang="cs-CZ" dirty="0" smtClean="0">
                <a:effectLst/>
                <a:cs typeface="Albertus MT"/>
              </a:rPr>
              <a:t>ý</a:t>
            </a:r>
            <a:r>
              <a:rPr lang="cs-CZ" dirty="0" smtClean="0">
                <a:effectLst/>
                <a:cs typeface="Arial" panose="020B0604020202020204" pitchFamily="34" charset="0"/>
              </a:rPr>
              <a:t>ch a realizovan</a:t>
            </a:r>
            <a:r>
              <a:rPr lang="cs-CZ" dirty="0" smtClean="0">
                <a:effectLst/>
                <a:cs typeface="Albertus MT"/>
              </a:rPr>
              <a:t>ý</a:t>
            </a:r>
            <a:r>
              <a:rPr lang="cs-CZ" dirty="0" smtClean="0">
                <a:effectLst/>
                <a:cs typeface="Arial" panose="020B0604020202020204" pitchFamily="34" charset="0"/>
              </a:rPr>
              <a:t>ch projektech financovan</a:t>
            </a:r>
            <a:r>
              <a:rPr lang="cs-CZ" dirty="0" smtClean="0">
                <a:effectLst/>
                <a:cs typeface="Albertus MT"/>
              </a:rPr>
              <a:t>ý</a:t>
            </a:r>
            <a:r>
              <a:rPr lang="cs-CZ" dirty="0" smtClean="0">
                <a:effectLst/>
                <a:cs typeface="Arial" panose="020B0604020202020204" pitchFamily="34" charset="0"/>
              </a:rPr>
              <a:t>ch z cizích zdroj</a:t>
            </a:r>
            <a:r>
              <a:rPr lang="cs-CZ" dirty="0" smtClean="0">
                <a:effectLst/>
                <a:cs typeface="Cambria" panose="02040503050406030204" pitchFamily="18" charset="0"/>
              </a:rPr>
              <a:t>ů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Cambria" panose="02040503050406030204" pitchFamily="18" charset="0"/>
              </a:rPr>
              <a:t>13.</a:t>
            </a:r>
            <a:r>
              <a:rPr lang="cs-CZ" dirty="0" smtClean="0">
                <a:effectLst/>
              </a:rPr>
              <a:t> Údaje o zapojení školy do dalšího vzdělávání v rámci celoživotního učení</a:t>
            </a: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14. Údaje o spolupráci s odborovými organizacemi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15. Záv</a:t>
            </a:r>
            <a:r>
              <a:rPr lang="cs-CZ" dirty="0" smtClean="0">
                <a:effectLst/>
                <a:cs typeface="Cambria" panose="02040503050406030204" pitchFamily="18" charset="0"/>
              </a:rPr>
              <a:t>ě</a:t>
            </a:r>
            <a:r>
              <a:rPr lang="cs-CZ" dirty="0" smtClean="0">
                <a:effectLst/>
                <a:cs typeface="Arial" panose="020B0604020202020204" pitchFamily="34" charset="0"/>
              </a:rPr>
              <a:t>r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16. P</a:t>
            </a:r>
            <a:r>
              <a:rPr lang="cs-CZ" dirty="0" smtClean="0">
                <a:effectLst/>
                <a:cs typeface="Cambria" panose="02040503050406030204" pitchFamily="18" charset="0"/>
              </a:rPr>
              <a:t>ř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lohy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 </a:t>
            </a:r>
            <a:endParaRPr lang="cs-CZ" dirty="0" smtClean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cs typeface="Arial" panose="020B0604020202020204" pitchFamily="34" charset="0"/>
              </a:rPr>
              <a:t>Pozn. Obsah výro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n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zpr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vy vych</a:t>
            </a:r>
            <a:r>
              <a:rPr lang="cs-CZ" dirty="0" smtClean="0">
                <a:effectLst/>
                <a:cs typeface="Albertus MT"/>
              </a:rPr>
              <a:t>á</a:t>
            </a:r>
            <a:r>
              <a:rPr lang="cs-CZ" dirty="0" smtClean="0">
                <a:effectLst/>
                <a:cs typeface="Arial" panose="020B0604020202020204" pitchFamily="34" charset="0"/>
              </a:rPr>
              <a:t>z</a:t>
            </a:r>
            <a:r>
              <a:rPr lang="cs-CZ" dirty="0" smtClean="0">
                <a:effectLst/>
                <a:cs typeface="Albertus MT"/>
              </a:rPr>
              <a:t>í</a:t>
            </a:r>
            <a:r>
              <a:rPr lang="cs-CZ" dirty="0" smtClean="0">
                <a:effectLst/>
                <a:cs typeface="Arial" panose="020B0604020202020204" pitchFamily="34" charset="0"/>
              </a:rPr>
              <a:t> z </a:t>
            </a:r>
            <a:r>
              <a:rPr lang="cs-CZ" dirty="0" smtClean="0">
                <a:effectLst/>
                <a:cs typeface="Albertus MT"/>
              </a:rPr>
              <a:t>§</a:t>
            </a:r>
            <a:r>
              <a:rPr lang="cs-CZ" dirty="0" smtClean="0">
                <a:effectLst/>
                <a:cs typeface="Arial" panose="020B0604020202020204" pitchFamily="34" charset="0"/>
              </a:rPr>
              <a:t>7 vyhl</a:t>
            </a:r>
            <a:r>
              <a:rPr lang="cs-CZ" dirty="0" smtClean="0">
                <a:effectLst/>
                <a:cs typeface="Albertus MT"/>
              </a:rPr>
              <a:t>áš</a:t>
            </a:r>
            <a:r>
              <a:rPr lang="cs-CZ" dirty="0" smtClean="0">
                <a:effectLst/>
                <a:cs typeface="Arial" panose="020B0604020202020204" pitchFamily="34" charset="0"/>
              </a:rPr>
              <a:t>ky </a:t>
            </a:r>
            <a:r>
              <a:rPr lang="cs-CZ" dirty="0" smtClean="0">
                <a:effectLst/>
                <a:cs typeface="Cambria" panose="02040503050406030204" pitchFamily="18" charset="0"/>
              </a:rPr>
              <a:t>č</a:t>
            </a:r>
            <a:r>
              <a:rPr lang="cs-CZ" dirty="0" smtClean="0">
                <a:effectLst/>
                <a:cs typeface="Arial" panose="020B0604020202020204" pitchFamily="34" charset="0"/>
              </a:rPr>
              <a:t>. 15/2005 Sb.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10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122012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8. </a:t>
            </a:r>
            <a:r>
              <a:rPr lang="cs-CZ" b="1" dirty="0"/>
              <a:t>	Údaje o aktivitách a prezentaci školy na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veřejnosti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21617"/>
              </p:ext>
            </p:extLst>
          </p:nvPr>
        </p:nvGraphicFramePr>
        <p:xfrm>
          <a:off x="838200" y="1607125"/>
          <a:ext cx="10515600" cy="5052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71410">
                  <a:extLst>
                    <a:ext uri="{9D8B030D-6E8A-4147-A177-3AD203B41FA5}">
                      <a16:colId xmlns:a16="http://schemas.microsoft.com/office/drawing/2014/main" val="3571730252"/>
                    </a:ext>
                  </a:extLst>
                </a:gridCol>
                <a:gridCol w="7744190">
                  <a:extLst>
                    <a:ext uri="{9D8B030D-6E8A-4147-A177-3AD203B41FA5}">
                      <a16:colId xmlns:a16="http://schemas.microsoft.com/office/drawing/2014/main" val="2875805438"/>
                    </a:ext>
                  </a:extLst>
                </a:gridCol>
              </a:tblGrid>
              <a:tr h="709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Škola nanečisto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Čtyři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návštěvy budoucích prvňáčků ve škole, rozvoj matematických představ, nácvik správného úchopu, rozvoj sluchové a zrakové percepce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336949"/>
                  </a:ext>
                </a:extLst>
              </a:tr>
              <a:tr h="709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Sportovní akce školy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Adaptační kurz pro žáky 5.A, lyžařský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výcvik pro žáky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cs-CZ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. roč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. a 8. – 9. ročníků,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bruslení, plavecký výcvik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olympiáda pro 1. a 2.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stupeň,</a:t>
                      </a:r>
                      <a:r>
                        <a:rPr lang="cs-CZ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škola organizuje kroužek stolního tenisu pod vedením paní Evy Řezníčkové, žáci obsazují na turnajích opakovaně výborných výsledků, úspěšná účast v soutěžích AŠSK, účast posádky zaměstnanců školy v závodu dračích lodí v Dobřichovicích 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97740"/>
                  </a:ext>
                </a:extLst>
              </a:tr>
              <a:tr h="7096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Akce k environmentální výchově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V průběhu celého školního roku byli žáci vedeni k třídění odpadu, účastníme se projektu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„</a:t>
                      </a:r>
                      <a:r>
                        <a:rPr lang="cs-CZ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Recyklohraní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“, uskutečňujeme tradiční projektový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effectLst/>
                        </a:rPr>
                        <a:t>den - Den 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Země, projekt „Dvoreček“ dětí z BM – sestavení a osazení (především bylinami) dřevěných truhlíků před</a:t>
                      </a:r>
                      <a:r>
                        <a:rPr lang="cs-CZ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okny BM, vysazení dvou nových stromků na zahradě v Revoluční ulici – kroužek Malých průzkumníků přírody,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 připravujeme školu ke vstupu do programů „</a:t>
                      </a:r>
                      <a:r>
                        <a:rPr lang="cs-CZ" sz="17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Ekoškola</a:t>
                      </a:r>
                      <a:r>
                        <a:rPr lang="cs-CZ" sz="1700" b="0" dirty="0" smtClean="0">
                          <a:solidFill>
                            <a:schemeClr val="tx1"/>
                          </a:solidFill>
                          <a:effectLst/>
                        </a:rPr>
                        <a:t>“ a „Skutečně zdravá škola“</a:t>
                      </a:r>
                      <a:endParaRPr lang="cs-CZ" sz="1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72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8. </a:t>
            </a:r>
            <a:r>
              <a:rPr lang="cs-CZ" b="1" dirty="0"/>
              <a:t>	</a:t>
            </a:r>
            <a:r>
              <a:rPr lang="cs-CZ" b="1" dirty="0" smtClean="0"/>
              <a:t>Údaje o aktivitách a prezentaci školy na </a:t>
            </a:r>
            <a:br>
              <a:rPr lang="cs-CZ" b="1" dirty="0" smtClean="0"/>
            </a:br>
            <a:r>
              <a:rPr lang="cs-CZ" b="1" dirty="0" smtClean="0"/>
              <a:t>        veřejnosti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498855"/>
            <a:ext cx="10515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b="1" dirty="0" smtClean="0"/>
              <a:t>8.2. </a:t>
            </a:r>
            <a:r>
              <a:rPr lang="cs-CZ" sz="1700" b="1" u="sng" dirty="0" smtClean="0"/>
              <a:t>Významné studijní, výtvarné a sportovní  úspěchy </a:t>
            </a:r>
            <a:r>
              <a:rPr lang="cs-CZ" sz="1700" b="1" u="sng" dirty="0"/>
              <a:t>našich </a:t>
            </a:r>
            <a:r>
              <a:rPr lang="cs-CZ" sz="1700" b="1" u="sng" dirty="0" smtClean="0"/>
              <a:t>žáků</a:t>
            </a:r>
          </a:p>
          <a:p>
            <a:pPr algn="just"/>
            <a:r>
              <a:rPr lang="cs-CZ" sz="1700" dirty="0" smtClean="0"/>
              <a:t>Dne </a:t>
            </a:r>
            <a:r>
              <a:rPr lang="cs-CZ" sz="1700" dirty="0"/>
              <a:t>24.1. se skupina 4 žáků pátých tříd a jedné žákyně 9. třídy </a:t>
            </a:r>
            <a:r>
              <a:rPr lang="cs-CZ" sz="1700" dirty="0" smtClean="0"/>
              <a:t>zúčastnila okresního kola </a:t>
            </a:r>
            <a:r>
              <a:rPr lang="cs-CZ" sz="1700" dirty="0"/>
              <a:t>Matematické </a:t>
            </a:r>
            <a:r>
              <a:rPr lang="cs-CZ" sz="1700" dirty="0" smtClean="0"/>
              <a:t>olympiády (po vítězství ve školním kole). </a:t>
            </a:r>
            <a:r>
              <a:rPr lang="cs-CZ" sz="1700" dirty="0"/>
              <a:t>Z páťáků se nejlépe umístila </a:t>
            </a:r>
            <a:r>
              <a:rPr lang="cs-CZ" sz="1700" b="1" dirty="0"/>
              <a:t>Anička </a:t>
            </a:r>
            <a:r>
              <a:rPr lang="cs-CZ" sz="1700" b="1" dirty="0" err="1"/>
              <a:t>Mourečková</a:t>
            </a:r>
            <a:r>
              <a:rPr lang="cs-CZ" sz="1700" dirty="0"/>
              <a:t>, která se s 12 body stala úspěšnou řešitelkou a obsadila 11.- 18. místo. </a:t>
            </a:r>
            <a:r>
              <a:rPr lang="cs-CZ" sz="1700" dirty="0" smtClean="0"/>
              <a:t>Dále </a:t>
            </a:r>
            <a:r>
              <a:rPr lang="cs-CZ" sz="1700" dirty="0"/>
              <a:t>nás reprezentovali: Štěpán Polák, František Štěpánek a Alžběta Maříková, kteří sice skončili v druhé polovině výsledkové listiny, ale podali také pěkné výkony. V kategorii 9. tříd </a:t>
            </a:r>
            <a:r>
              <a:rPr lang="cs-CZ" sz="1700" b="1" dirty="0"/>
              <a:t>Eliška </a:t>
            </a:r>
            <a:r>
              <a:rPr lang="cs-CZ" sz="1700" b="1" dirty="0" err="1"/>
              <a:t>Tumová</a:t>
            </a:r>
            <a:r>
              <a:rPr lang="cs-CZ" sz="1700" dirty="0"/>
              <a:t> obsadila 11.místo s 11 body. Ocenění úspěšná řešitelka jí bohužel uniklo o jediný bod. </a:t>
            </a:r>
            <a:endParaRPr lang="cs-CZ" sz="1700" dirty="0" smtClean="0"/>
          </a:p>
          <a:p>
            <a:pPr algn="just"/>
            <a:r>
              <a:rPr lang="cs-CZ" sz="1700" dirty="0" smtClean="0"/>
              <a:t>Škola zorganizovala také školní kolo „Matematického klokana“ a „Olympiády anglického jazyka“.</a:t>
            </a:r>
          </a:p>
          <a:p>
            <a:pPr algn="just"/>
            <a:r>
              <a:rPr lang="cs-CZ" sz="1700" dirty="0"/>
              <a:t>Dne 19. 5. </a:t>
            </a:r>
            <a:r>
              <a:rPr lang="cs-CZ" sz="1700" dirty="0" smtClean="0"/>
              <a:t>byli žáci </a:t>
            </a:r>
            <a:r>
              <a:rPr lang="cs-CZ" sz="1700" b="1" dirty="0" smtClean="0"/>
              <a:t>Lukáš </a:t>
            </a:r>
            <a:r>
              <a:rPr lang="cs-CZ" sz="1700" b="1" dirty="0"/>
              <a:t>Jindra, Adam </a:t>
            </a:r>
            <a:r>
              <a:rPr lang="cs-CZ" sz="1700" b="1" dirty="0" err="1"/>
              <a:t>Jonšta</a:t>
            </a:r>
            <a:r>
              <a:rPr lang="cs-CZ" sz="1700" b="1" dirty="0"/>
              <a:t>, </a:t>
            </a:r>
            <a:r>
              <a:rPr lang="cs-CZ" sz="1700" b="1" dirty="0" err="1"/>
              <a:t>Donovan</a:t>
            </a:r>
            <a:r>
              <a:rPr lang="cs-CZ" sz="1700" b="1" dirty="0"/>
              <a:t> </a:t>
            </a:r>
            <a:r>
              <a:rPr lang="cs-CZ" sz="1700" b="1" dirty="0" err="1"/>
              <a:t>Scarlett</a:t>
            </a:r>
            <a:r>
              <a:rPr lang="cs-CZ" sz="1700" b="1" dirty="0"/>
              <a:t>, Eliška Ondřejovská a Eliška Křenková</a:t>
            </a:r>
            <a:r>
              <a:rPr lang="cs-CZ" sz="1700" dirty="0"/>
              <a:t> a paní učitelka Věra </a:t>
            </a:r>
            <a:r>
              <a:rPr lang="cs-CZ" sz="1700" dirty="0" smtClean="0"/>
              <a:t>Horská v Jílovém </a:t>
            </a:r>
            <a:r>
              <a:rPr lang="cs-CZ" sz="1700" dirty="0"/>
              <a:t>u </a:t>
            </a:r>
            <a:r>
              <a:rPr lang="cs-CZ" sz="1700" dirty="0" smtClean="0"/>
              <a:t>Prahy odměněni 1. cenou v kategorii kolektivních prací ve </a:t>
            </a:r>
            <a:r>
              <a:rPr lang="cs-CZ" sz="1700" dirty="0"/>
              <a:t>výtvarné soutěži POŽÁRNÍ OCHRANA OČIMA DĚTÍ A </a:t>
            </a:r>
            <a:r>
              <a:rPr lang="cs-CZ" sz="1700" dirty="0" smtClean="0"/>
              <a:t>MLÁDEŽE. </a:t>
            </a:r>
            <a:r>
              <a:rPr lang="cs-CZ" sz="1700" b="1" dirty="0" smtClean="0"/>
              <a:t>Eliška </a:t>
            </a:r>
            <a:r>
              <a:rPr lang="cs-CZ" sz="1700" b="1" dirty="0"/>
              <a:t>Křenková</a:t>
            </a:r>
            <a:r>
              <a:rPr lang="cs-CZ" sz="1700" dirty="0"/>
              <a:t> získala 1. místo ve 3. kategorii jednotlivců </a:t>
            </a:r>
            <a:r>
              <a:rPr lang="cs-CZ" sz="1700" dirty="0" smtClean="0"/>
              <a:t>v okresu, </a:t>
            </a:r>
            <a:r>
              <a:rPr lang="cs-CZ" sz="1700" dirty="0"/>
              <a:t>též byla oceněna </a:t>
            </a:r>
            <a:r>
              <a:rPr lang="cs-CZ" sz="1700" dirty="0" smtClean="0"/>
              <a:t>v krajském měřítku.</a:t>
            </a:r>
          </a:p>
          <a:p>
            <a:pPr algn="just"/>
            <a:r>
              <a:rPr lang="cs-CZ" sz="1700" dirty="0"/>
              <a:t>Již v loňském roce se nám podařilo vybojovat čtvrté místo v celkovém hodnocení sportovních turnajů pořádaných </a:t>
            </a:r>
            <a:r>
              <a:rPr lang="cs-CZ" sz="1700" dirty="0" smtClean="0"/>
              <a:t>AŠSK </a:t>
            </a:r>
            <a:r>
              <a:rPr lang="cs-CZ" sz="1700" dirty="0"/>
              <a:t>pro Prahu-západ. </a:t>
            </a:r>
            <a:r>
              <a:rPr lang="cs-CZ" sz="1700" dirty="0" smtClean="0"/>
              <a:t>V letošním školním roce se dařilo ještě lépe:</a:t>
            </a:r>
            <a:endParaRPr lang="cs-CZ" sz="1700" dirty="0"/>
          </a:p>
          <a:p>
            <a:pPr algn="just"/>
            <a:r>
              <a:rPr lang="cs-CZ" sz="1700" dirty="0"/>
              <a:t>Děvčata byla stříbrná ve florbale, volejbale, stolním tenise a v atletice, zlato vybojovala v nohejbale a v házené, kde zvítězila i na krajském kole a obsadila třetí místo v kvalifikaci na republikové finále.</a:t>
            </a:r>
          </a:p>
          <a:p>
            <a:pPr algn="just"/>
            <a:r>
              <a:rPr lang="cs-CZ" sz="1700" dirty="0" smtClean="0"/>
              <a:t>Chlapci byli stříbrní ve stolním </a:t>
            </a:r>
            <a:r>
              <a:rPr lang="cs-CZ" sz="1700" dirty="0"/>
              <a:t>tenisu a </a:t>
            </a:r>
            <a:r>
              <a:rPr lang="cs-CZ" sz="1700" dirty="0" smtClean="0"/>
              <a:t>hokeji, </a:t>
            </a:r>
            <a:r>
              <a:rPr lang="cs-CZ" sz="1700" dirty="0"/>
              <a:t>bronzoví v házené a na </a:t>
            </a:r>
            <a:r>
              <a:rPr lang="cs-CZ" sz="1700" dirty="0" err="1" smtClean="0"/>
              <a:t>McDonalds</a:t>
            </a:r>
            <a:r>
              <a:rPr lang="cs-CZ" sz="1700" dirty="0" smtClean="0"/>
              <a:t> </a:t>
            </a:r>
            <a:r>
              <a:rPr lang="cs-CZ" sz="1700" dirty="0" err="1" smtClean="0"/>
              <a:t>cupu</a:t>
            </a:r>
            <a:r>
              <a:rPr lang="cs-CZ" sz="1700" dirty="0" smtClean="0"/>
              <a:t> </a:t>
            </a:r>
            <a:r>
              <a:rPr lang="cs-CZ" sz="1700" dirty="0"/>
              <a:t>mladší chlapci (</a:t>
            </a:r>
            <a:r>
              <a:rPr lang="cs-CZ" sz="1700" dirty="0" err="1"/>
              <a:t>III.kat</a:t>
            </a:r>
            <a:r>
              <a:rPr lang="cs-CZ" sz="1700" dirty="0"/>
              <a:t>.). Také mladší dívky přispěly třetím místem ve florbale.</a:t>
            </a:r>
          </a:p>
          <a:p>
            <a:pPr algn="just"/>
            <a:r>
              <a:rPr lang="cs-CZ" sz="1700" dirty="0"/>
              <a:t>Tak se </a:t>
            </a:r>
            <a:r>
              <a:rPr lang="cs-CZ" sz="1700" dirty="0" smtClean="0"/>
              <a:t>tedy spojenými </a:t>
            </a:r>
            <a:r>
              <a:rPr lang="cs-CZ" sz="1700" dirty="0"/>
              <a:t>silami </a:t>
            </a:r>
            <a:r>
              <a:rPr lang="cs-CZ" sz="1700" dirty="0" smtClean="0"/>
              <a:t>podařilo a škola získala</a:t>
            </a:r>
            <a:r>
              <a:rPr lang="cs-CZ" sz="1700" b="1" dirty="0" smtClean="0"/>
              <a:t> </a:t>
            </a:r>
            <a:r>
              <a:rPr lang="cs-CZ" sz="1700" b="1" dirty="0"/>
              <a:t>bronzový pohár za třetí místo</a:t>
            </a:r>
            <a:r>
              <a:rPr lang="cs-CZ" sz="1700" dirty="0"/>
              <a:t> hned za ZŠ Rudná a ZŠ Černošice (soutěží se účastní přes 20 škol</a:t>
            </a:r>
            <a:r>
              <a:rPr lang="cs-CZ" sz="1700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8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9. 	Údaje o výsledcích inspekční a kontrolní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	</a:t>
            </a:r>
            <a:r>
              <a:rPr lang="cs-CZ" b="1" dirty="0" smtClean="0"/>
              <a:t>činnosti</a:t>
            </a:r>
            <a:endParaRPr lang="cs-CZ" dirty="0"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38200" y="1498855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 školním roce </a:t>
            </a:r>
            <a:r>
              <a:rPr lang="cs-CZ" dirty="0" smtClean="0"/>
              <a:t>2016/2017 proběhly tyto kontroly:</a:t>
            </a:r>
          </a:p>
          <a:p>
            <a:endParaRPr lang="cs-CZ" dirty="0" smtClean="0"/>
          </a:p>
          <a:p>
            <a:r>
              <a:rPr lang="cs-CZ" dirty="0" smtClean="0"/>
              <a:t>Veřejnoprávní </a:t>
            </a:r>
            <a:r>
              <a:rPr lang="cs-CZ" dirty="0"/>
              <a:t>kontrola ze strany zřizovatele dle § 13 odst. 1 zákona č. 320/2001, o finanční kontrole ve veřejné správě – nebyly zjištěny žádné nedostatky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Kontrola OHS ve škole a školní jídelně – nebyly shledány žádné nedostatky.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/>
          </a:bodyPr>
          <a:lstStyle/>
          <a:p>
            <a:r>
              <a:rPr lang="cs-CZ" b="1" dirty="0"/>
              <a:t>10. 	Základní údaje o hospodaření školy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9176"/>
              </p:ext>
            </p:extLst>
          </p:nvPr>
        </p:nvGraphicFramePr>
        <p:xfrm>
          <a:off x="838200" y="1380393"/>
          <a:ext cx="5987562" cy="455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3781">
                  <a:extLst>
                    <a:ext uri="{9D8B030D-6E8A-4147-A177-3AD203B41FA5}">
                      <a16:colId xmlns:a16="http://schemas.microsoft.com/office/drawing/2014/main" val="1010951365"/>
                    </a:ext>
                  </a:extLst>
                </a:gridCol>
                <a:gridCol w="2993781">
                  <a:extLst>
                    <a:ext uri="{9D8B030D-6E8A-4147-A177-3AD203B41FA5}">
                      <a16:colId xmlns:a16="http://schemas.microsoft.com/office/drawing/2014/main" val="3382374352"/>
                    </a:ext>
                  </a:extLst>
                </a:gridCol>
              </a:tblGrid>
              <a:tr h="2432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Dotace MŠMT celkem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23 579 229,00 Kč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315141"/>
                  </a:ext>
                </a:extLst>
              </a:tr>
              <a:tr h="2432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 toho platy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16 977 410,00 Kč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85166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cs-CZ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pojistné 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FKSP + ONIV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6 601 819,00 Kč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039153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Dotace od zřizovatele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4 200 000,00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066008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 příjmy 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3 038 504,94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004181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 toho družina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372 550,00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56238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kroužky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737307"/>
                  </a:ext>
                </a:extLst>
              </a:tr>
              <a:tr h="3405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cs-CZ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dary</a:t>
                      </a: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rodiče, jídelna, úroky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2 665 954,94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124494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Příjmy VHČ (jídelna, nájmy, kroužky)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1 628 133,77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84621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 celkem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32 445 867,77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364174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Výdaje MŠMT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23 579 229,00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45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Výdaje z hlavní činnosti</a:t>
                      </a:r>
                      <a:endParaRPr lang="cs-CZ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7 243 712,44  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35723"/>
                  </a:ext>
                </a:extLst>
              </a:tr>
              <a:tr h="3260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Výdaje VHČ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1 369 460,21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Kč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998465"/>
                  </a:ext>
                </a:extLst>
              </a:tr>
              <a:tr h="273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 celkem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32 192 401,65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628165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Hospodářský výsledek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253 466,06 Kč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048103"/>
                  </a:ext>
                </a:extLst>
              </a:tr>
              <a:tr h="273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Hospodářský výsledek za rok 2016 byl rozdělen do rezervního fondu a fondu odměn.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96" marR="483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86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1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11. 	Údaje o zapojení školy do rozvojových 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> </a:t>
            </a:r>
            <a:r>
              <a:rPr lang="cs-CZ" b="1" dirty="0" smtClean="0"/>
              <a:t>       mezinárodních </a:t>
            </a:r>
            <a:r>
              <a:rPr lang="cs-CZ" b="1" dirty="0"/>
              <a:t>programů</a:t>
            </a:r>
            <a:r>
              <a:rPr lang="cs-CZ" dirty="0"/>
              <a:t> </a:t>
            </a:r>
            <a:r>
              <a:rPr lang="cs-CZ" dirty="0" smtClean="0"/>
              <a:t>					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1993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Škola nebyla během školního roku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2016/2017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zapojena do žádného rozvojového a mezinárodního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67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12. 	Údaje o předložených a realizovaných </a:t>
            </a:r>
            <a:r>
              <a:rPr lang="cs-CZ" b="1" dirty="0" smtClean="0"/>
              <a:t>	projektech </a:t>
            </a:r>
            <a:r>
              <a:rPr lang="cs-CZ" b="1" dirty="0"/>
              <a:t>financovaných z cizích zdrojů</a:t>
            </a:r>
            <a:r>
              <a:rPr lang="cs-CZ" dirty="0" smtClean="0"/>
              <a:t>					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19935"/>
            <a:ext cx="1051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/>
              <a:t>Projekt „Šablony Řevnice“  </a:t>
            </a:r>
            <a:r>
              <a:rPr lang="cs-CZ" dirty="0" err="1" smtClean="0"/>
              <a:t>reg</a:t>
            </a:r>
            <a:r>
              <a:rPr lang="cs-CZ" dirty="0" smtClean="0"/>
              <a:t>. č. „CZ.02.3.68/0.0/0.0/16_022/0002550“ v rámci výzvy Podpora škol formou projektů zjednodušeného vykazování – Šablony pro MŠ a ZŠ I - </a:t>
            </a:r>
            <a:r>
              <a:rPr lang="cs-CZ" dirty="0"/>
              <a:t>úspěšně</a:t>
            </a:r>
          </a:p>
          <a:p>
            <a:r>
              <a:rPr lang="cs-CZ" dirty="0"/>
              <a:t>Projekt </a:t>
            </a:r>
            <a:r>
              <a:rPr lang="cs-CZ" dirty="0" smtClean="0"/>
              <a:t>je </a:t>
            </a:r>
            <a:r>
              <a:rPr lang="cs-CZ" dirty="0"/>
              <a:t>realizován v době od </a:t>
            </a:r>
            <a:r>
              <a:rPr lang="cs-CZ" dirty="0" smtClean="0"/>
              <a:t>1. 2. 2017 do 31. 1. 2019 </a:t>
            </a:r>
            <a:r>
              <a:rPr lang="cs-CZ" dirty="0"/>
              <a:t>a v rámci tohoto projektu byly podpořeny </a:t>
            </a:r>
            <a:r>
              <a:rPr lang="cs-CZ" dirty="0" smtClean="0"/>
              <a:t>tyto </a:t>
            </a:r>
            <a:r>
              <a:rPr lang="cs-CZ" dirty="0"/>
              <a:t>aktivity:</a:t>
            </a:r>
          </a:p>
          <a:p>
            <a:pPr lvl="1"/>
            <a:r>
              <a:rPr lang="cs-CZ" dirty="0" smtClean="0"/>
              <a:t>Školní speciální pedagog	2 x 15 měsíců x 0,5 úvazku</a:t>
            </a:r>
          </a:p>
          <a:p>
            <a:pPr lvl="1"/>
            <a:r>
              <a:rPr lang="cs-CZ" dirty="0" smtClean="0"/>
              <a:t>3x DVPP v rozsahu 16 hodin 	čtenářská gramotnost</a:t>
            </a:r>
          </a:p>
          <a:p>
            <a:pPr lvl="1"/>
            <a:r>
              <a:rPr lang="cs-CZ" dirty="0" smtClean="0"/>
              <a:t>1x </a:t>
            </a:r>
            <a:r>
              <a:rPr lang="cs-CZ" dirty="0"/>
              <a:t>DVPP v rozsahu 16 hodin 	</a:t>
            </a:r>
            <a:r>
              <a:rPr lang="cs-CZ" dirty="0" smtClean="0"/>
              <a:t>inkluze</a:t>
            </a:r>
          </a:p>
          <a:p>
            <a:pPr lvl="1"/>
            <a:r>
              <a:rPr lang="cs-CZ" dirty="0" smtClean="0"/>
              <a:t>9x </a:t>
            </a:r>
            <a:r>
              <a:rPr lang="cs-CZ" dirty="0"/>
              <a:t>DVPP v rozsahu 16 hodin 	</a:t>
            </a:r>
            <a:r>
              <a:rPr lang="cs-CZ" dirty="0" smtClean="0"/>
              <a:t>matematická gramotnost</a:t>
            </a:r>
          </a:p>
          <a:p>
            <a:pPr lvl="1"/>
            <a:r>
              <a:rPr lang="cs-CZ" dirty="0" smtClean="0"/>
              <a:t>1x </a:t>
            </a:r>
            <a:r>
              <a:rPr lang="cs-CZ" dirty="0"/>
              <a:t>DVPP v rozsahu </a:t>
            </a:r>
            <a:r>
              <a:rPr lang="cs-CZ" dirty="0" smtClean="0"/>
              <a:t>32 </a:t>
            </a:r>
            <a:r>
              <a:rPr lang="cs-CZ" dirty="0"/>
              <a:t>hodin 	</a:t>
            </a:r>
            <a:r>
              <a:rPr lang="cs-CZ" dirty="0" err="1" smtClean="0"/>
              <a:t>mentoring</a:t>
            </a:r>
            <a:endParaRPr lang="cs-CZ" dirty="0" smtClean="0"/>
          </a:p>
          <a:p>
            <a:pPr lvl="1"/>
            <a:r>
              <a:rPr lang="cs-CZ" dirty="0" smtClean="0"/>
              <a:t>15 x vzdělávání pedagogického sboru v rozsahu 8 hodin	inkluze</a:t>
            </a:r>
          </a:p>
          <a:p>
            <a:pPr lvl="1"/>
            <a:r>
              <a:rPr lang="cs-CZ" dirty="0" smtClean="0"/>
              <a:t>1 x sdílení zkušeností pedagogů z různých škol prostřednictvím vzájemných návštěv</a:t>
            </a:r>
          </a:p>
          <a:p>
            <a:pPr lvl="1"/>
            <a:r>
              <a:rPr lang="cs-CZ" dirty="0" smtClean="0"/>
              <a:t>2 x tandemová výuka na ZŠ</a:t>
            </a:r>
          </a:p>
          <a:p>
            <a:pPr lvl="1"/>
            <a:r>
              <a:rPr lang="cs-CZ" dirty="0" smtClean="0"/>
              <a:t>1x čtenářský klub pro žáky ZŠ</a:t>
            </a:r>
          </a:p>
          <a:p>
            <a:pPr lvl="1"/>
            <a:r>
              <a:rPr lang="cs-CZ" dirty="0" smtClean="0"/>
              <a:t>2 x klub zábavné logiky a deskových her</a:t>
            </a:r>
          </a:p>
          <a:p>
            <a:pPr lvl="1"/>
            <a:r>
              <a:rPr lang="cs-CZ" dirty="0" smtClean="0"/>
              <a:t>Odborně zaměřená tematická setkávání a spolupráce s rodiči žáků ZŠ</a:t>
            </a:r>
          </a:p>
          <a:p>
            <a:pPr lvl="1"/>
            <a:r>
              <a:rPr lang="cs-CZ" dirty="0" smtClean="0"/>
              <a:t>Vzájemná spolupráce pedagogů ZŠ	čtenářská gramotnost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Náklady na projekt </a:t>
            </a:r>
            <a:r>
              <a:rPr lang="cs-CZ" dirty="0" smtClean="0"/>
              <a:t>jsou 1.127.943,- Kč</a:t>
            </a:r>
            <a:endParaRPr lang="cs-CZ" dirty="0"/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8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13. 	Údaje o zapojení školy do dalšího vzdělávání </a:t>
            </a:r>
            <a:r>
              <a:rPr lang="cs-CZ" b="1" dirty="0" smtClean="0"/>
              <a:t>	v</a:t>
            </a:r>
            <a:r>
              <a:rPr lang="cs-CZ" b="1" dirty="0"/>
              <a:t> rámci celoživotního učení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19935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Ve školním roce </a:t>
            </a:r>
            <a:r>
              <a:rPr lang="cs-CZ" dirty="0" smtClean="0"/>
              <a:t>2016/17 </a:t>
            </a:r>
            <a:r>
              <a:rPr lang="cs-CZ" dirty="0"/>
              <a:t>škola nebyla zapojena do žádných vzdělávacích akcí v rámci celoživotního učení.</a:t>
            </a:r>
          </a:p>
        </p:txBody>
      </p:sp>
      <p:sp>
        <p:nvSpPr>
          <p:cNvPr id="3" name="Obdélník 2"/>
          <p:cNvSpPr/>
          <p:nvPr/>
        </p:nvSpPr>
        <p:spPr>
          <a:xfrm>
            <a:off x="756138" y="3105835"/>
            <a:ext cx="105976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latin typeface="+mj-lt"/>
              </a:rPr>
              <a:t>14. 	Údaje o spolupráci s odborovými organizacemi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dirty="0"/>
              <a:t>					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6138" y="4090720"/>
            <a:ext cx="2511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Při škole nepůsobí </a:t>
            </a:r>
            <a:r>
              <a:rPr lang="cs-CZ" dirty="0" smtClean="0"/>
              <a:t>ZOOS.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4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7003"/>
            <a:ext cx="10515600" cy="993389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15. 	</a:t>
            </a:r>
            <a:r>
              <a:rPr lang="cs-CZ" b="1" dirty="0" smtClean="0"/>
              <a:t>Závěr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19935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Ve školním roce </a:t>
            </a:r>
            <a:r>
              <a:rPr lang="cs-CZ" dirty="0" smtClean="0"/>
              <a:t>2016/17 </a:t>
            </a:r>
            <a:r>
              <a:rPr lang="cs-CZ" dirty="0"/>
              <a:t>byly znovu žáky 9. tříd zpracovávány absolventské práce na zadaná témata, která si žáci mohli vybrat z nabídky, kterou poskytli učitelé  II. stupně. Po absolvování písemné i ústní části, která byla formou prezentace před určenou komisí, obdrželi žáci absolventský list na závěrečné slavnosti. (příloha č. 4)</a:t>
            </a:r>
          </a:p>
          <a:p>
            <a:pPr algn="just"/>
            <a:r>
              <a:rPr lang="cs-CZ" dirty="0" smtClean="0"/>
              <a:t>Na začátku školního roku byla slavnostně otevřena nová přístavba školy, která žákům poskytuje moderní a dobře vybavené zázemí a tím velmi kvalitní podmínky pro výuku. Zřizovatel ve spolupráci s vedením školy i nadále usiluje o zkvalitnění podmínek pro výuku – byl rozpracován projekt na rekonstrukci a vestavbu odborných učeben, který je zaměřen na výrazné zlepšení výukových podmínek v historické části budovy ve Školní ulici. Během školního roku 2016/2017 se také velmi intenzivně začalo pracovat na projektu zajištění odpovídajícího </a:t>
            </a:r>
            <a:r>
              <a:rPr lang="cs-CZ" dirty="0"/>
              <a:t>zázemí pro tělesnou výchovu a </a:t>
            </a:r>
            <a:r>
              <a:rPr lang="cs-CZ" dirty="0" smtClean="0"/>
              <a:t>sport.</a:t>
            </a:r>
            <a:endParaRPr lang="cs-CZ" dirty="0"/>
          </a:p>
          <a:p>
            <a:r>
              <a:rPr lang="cs-CZ" dirty="0"/>
              <a:t> </a:t>
            </a:r>
          </a:p>
          <a:p>
            <a:r>
              <a:rPr lang="cs-CZ" dirty="0" smtClean="0"/>
              <a:t>						Výroční </a:t>
            </a:r>
            <a:r>
              <a:rPr lang="cs-CZ" dirty="0"/>
              <a:t>zprávu </a:t>
            </a:r>
            <a:r>
              <a:rPr lang="cs-CZ" dirty="0" smtClean="0"/>
              <a:t>zpracoval </a:t>
            </a:r>
            <a:r>
              <a:rPr lang="cs-CZ" dirty="0"/>
              <a:t>Mgr. Tomáš Řezníček</a:t>
            </a:r>
          </a:p>
        </p:txBody>
      </p:sp>
    </p:spTree>
    <p:extLst>
      <p:ext uri="{BB962C8B-B14F-4D97-AF65-F5344CB8AC3E}">
        <p14:creationId xmlns:p14="http://schemas.microsoft.com/office/powerpoint/2010/main" val="42114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	Základní údaje o škole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1.1. Název</a:t>
            </a:r>
            <a:r>
              <a:rPr lang="cs-CZ" b="1" u="sng" dirty="0"/>
              <a:t>, sídlo</a:t>
            </a:r>
            <a:r>
              <a:rPr lang="cs-CZ" b="1" u="sng" dirty="0" smtClean="0"/>
              <a:t>, kontakty, právní forma</a:t>
            </a:r>
          </a:p>
          <a:p>
            <a:pPr marL="0" indent="0">
              <a:buNone/>
            </a:pPr>
            <a:endParaRPr lang="cs-CZ" u="sng" dirty="0" smtClean="0"/>
          </a:p>
          <a:p>
            <a:pPr lvl="1"/>
            <a:r>
              <a:rPr lang="cs-CZ" dirty="0" smtClean="0"/>
              <a:t>Název </a:t>
            </a:r>
            <a:r>
              <a:rPr lang="cs-CZ" dirty="0"/>
              <a:t>školy: </a:t>
            </a:r>
            <a:r>
              <a:rPr lang="cs-CZ" dirty="0" smtClean="0"/>
              <a:t>	Základní </a:t>
            </a:r>
            <a:r>
              <a:rPr lang="cs-CZ" dirty="0"/>
              <a:t>škola Řevnice</a:t>
            </a:r>
            <a:endParaRPr lang="cs-CZ" dirty="0" smtClean="0">
              <a:effectLst/>
            </a:endParaRPr>
          </a:p>
          <a:p>
            <a:pPr lvl="1"/>
            <a:r>
              <a:rPr lang="cs-CZ" dirty="0"/>
              <a:t>Adresa školy: </a:t>
            </a:r>
            <a:r>
              <a:rPr lang="cs-CZ" dirty="0" smtClean="0"/>
              <a:t>	Školní </a:t>
            </a:r>
            <a:r>
              <a:rPr lang="cs-CZ" dirty="0"/>
              <a:t>600, 252 30 Řevnice</a:t>
            </a:r>
            <a:endParaRPr lang="cs-CZ" dirty="0" smtClean="0">
              <a:effectLst/>
            </a:endParaRPr>
          </a:p>
          <a:p>
            <a:pPr lvl="1"/>
            <a:r>
              <a:rPr lang="cs-CZ" dirty="0"/>
              <a:t>IČO:  </a:t>
            </a:r>
            <a:r>
              <a:rPr lang="cs-CZ" dirty="0" smtClean="0"/>
              <a:t>		47005254</a:t>
            </a:r>
            <a:r>
              <a:rPr lang="cs-CZ" dirty="0"/>
              <a:t> </a:t>
            </a:r>
            <a:endParaRPr lang="cs-CZ" dirty="0" smtClean="0">
              <a:effectLst/>
            </a:endParaRPr>
          </a:p>
          <a:p>
            <a:pPr lvl="1"/>
            <a:r>
              <a:rPr lang="cs-CZ" dirty="0"/>
              <a:t>IZO:  </a:t>
            </a:r>
            <a:r>
              <a:rPr lang="cs-CZ" dirty="0" smtClean="0"/>
              <a:t>		000241636</a:t>
            </a:r>
            <a:r>
              <a:rPr lang="cs-CZ" dirty="0"/>
              <a:t>                   </a:t>
            </a:r>
            <a:br>
              <a:rPr lang="cs-CZ" dirty="0"/>
            </a:br>
            <a:r>
              <a:rPr lang="cs-CZ" dirty="0"/>
              <a:t>Kontakty: </a:t>
            </a:r>
            <a:endParaRPr lang="cs-CZ" dirty="0" smtClean="0">
              <a:effectLst/>
            </a:endParaRPr>
          </a:p>
          <a:p>
            <a:pPr lvl="2"/>
            <a:r>
              <a:rPr lang="cs-CZ" dirty="0"/>
              <a:t>tel. 257721796          </a:t>
            </a:r>
            <a:endParaRPr lang="cs-CZ" dirty="0" smtClean="0">
              <a:effectLst/>
            </a:endParaRPr>
          </a:p>
          <a:p>
            <a:pPr lvl="2"/>
            <a:r>
              <a:rPr lang="cs-CZ" dirty="0"/>
              <a:t>e-mail: kancelar@zsrevnice.cz</a:t>
            </a:r>
            <a:endParaRPr lang="cs-CZ" dirty="0" smtClean="0">
              <a:effectLst/>
            </a:endParaRPr>
          </a:p>
          <a:p>
            <a:pPr lvl="2"/>
            <a:r>
              <a:rPr lang="cs-CZ" dirty="0"/>
              <a:t>Web: </a:t>
            </a:r>
            <a:r>
              <a:rPr lang="cs-CZ" dirty="0">
                <a:hlinkClick r:id="rId2"/>
              </a:rPr>
              <a:t>www.zsrevnice.cz</a:t>
            </a:r>
            <a:r>
              <a:rPr lang="cs-CZ" dirty="0"/>
              <a:t>      </a:t>
            </a:r>
            <a:endParaRPr lang="cs-CZ" dirty="0" smtClean="0">
              <a:effectLst/>
            </a:endParaRPr>
          </a:p>
          <a:p>
            <a:pPr lvl="1"/>
            <a:r>
              <a:rPr lang="cs-CZ" dirty="0"/>
              <a:t>Právní forma: </a:t>
            </a:r>
            <a:r>
              <a:rPr lang="cs-CZ" dirty="0" smtClean="0"/>
              <a:t>	příspěvková </a:t>
            </a:r>
            <a:r>
              <a:rPr lang="cs-CZ" dirty="0"/>
              <a:t>organizace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5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	Základní údaje o škole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1.2. Vedení školy, zřizovatel</a:t>
            </a:r>
          </a:p>
          <a:p>
            <a:pPr marL="0" indent="0">
              <a:buNone/>
            </a:pPr>
            <a:endParaRPr lang="cs-CZ" u="sng" dirty="0" smtClean="0"/>
          </a:p>
          <a:p>
            <a:pPr lvl="1"/>
            <a:r>
              <a:rPr lang="cs-CZ" dirty="0" smtClean="0"/>
              <a:t>Ředitel:	 		Mgr</a:t>
            </a:r>
            <a:r>
              <a:rPr lang="cs-CZ" dirty="0"/>
              <a:t>. Tomáš </a:t>
            </a:r>
            <a:r>
              <a:rPr lang="cs-CZ" dirty="0" smtClean="0"/>
              <a:t>Řezníček</a:t>
            </a:r>
          </a:p>
          <a:p>
            <a:pPr lvl="1"/>
            <a:r>
              <a:rPr lang="cs-CZ" dirty="0" smtClean="0"/>
              <a:t>Zástupkyně ředitele: 	Mgr</a:t>
            </a:r>
            <a:r>
              <a:rPr lang="cs-CZ" dirty="0"/>
              <a:t>. Iveta </a:t>
            </a:r>
            <a:r>
              <a:rPr lang="cs-CZ" dirty="0" smtClean="0"/>
              <a:t>Černá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Zřizovatel: </a:t>
            </a:r>
            <a:r>
              <a:rPr lang="cs-CZ" dirty="0" smtClean="0"/>
              <a:t>		Město Řevnice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				</a:t>
            </a:r>
            <a:r>
              <a:rPr lang="cs-CZ" sz="2400" dirty="0" smtClean="0"/>
              <a:t>Adresa</a:t>
            </a:r>
            <a:r>
              <a:rPr lang="cs-CZ" sz="2400" dirty="0"/>
              <a:t>: nám. Krále Jiřího z Poděbrad </a:t>
            </a:r>
            <a:r>
              <a:rPr lang="cs-CZ" sz="2400" dirty="0" smtClean="0"/>
              <a:t>74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	</a:t>
            </a:r>
            <a:r>
              <a:rPr lang="cs-CZ" sz="2400" dirty="0" smtClean="0"/>
              <a:t>			252 </a:t>
            </a:r>
            <a:r>
              <a:rPr lang="cs-CZ" sz="2400" dirty="0"/>
              <a:t>30 Řevnice </a:t>
            </a:r>
            <a:endParaRPr lang="cs-CZ" sz="2400" dirty="0" smtClean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				tel</a:t>
            </a:r>
            <a:r>
              <a:rPr lang="cs-CZ" sz="2400" dirty="0"/>
              <a:t>: </a:t>
            </a:r>
            <a:r>
              <a:rPr lang="cs-CZ" sz="2400" dirty="0" smtClean="0"/>
              <a:t>257720157</a:t>
            </a:r>
            <a:r>
              <a:rPr lang="cs-CZ" sz="2400" dirty="0"/>
              <a:t>			</a:t>
            </a:r>
            <a:br>
              <a:rPr lang="cs-CZ" sz="2400" dirty="0"/>
            </a:br>
            <a:r>
              <a:rPr lang="cs-CZ" sz="2400" dirty="0" smtClean="0"/>
              <a:t>				fax</a:t>
            </a:r>
            <a:r>
              <a:rPr lang="cs-CZ" sz="2400" dirty="0"/>
              <a:t>: 257720160</a:t>
            </a:r>
            <a:endParaRPr lang="cs-CZ" sz="2400" dirty="0" smtClean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				e-mail</a:t>
            </a:r>
            <a:r>
              <a:rPr lang="cs-CZ" sz="2400" dirty="0"/>
              <a:t>:  pod@revnice.cz</a:t>
            </a:r>
            <a:endParaRPr lang="cs-CZ" sz="2400" dirty="0" smtClean="0"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				Web</a:t>
            </a:r>
            <a:r>
              <a:rPr lang="cs-CZ" sz="2400" dirty="0"/>
              <a:t>:  </a:t>
            </a:r>
            <a:r>
              <a:rPr lang="cs-CZ" sz="2400" u="sng" dirty="0">
                <a:hlinkClick r:id="rId2"/>
              </a:rPr>
              <a:t>www.revnice.cz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050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	Základní údaje o škole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1.3. Školská rada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ustanovena </a:t>
            </a:r>
            <a:r>
              <a:rPr lang="cs-CZ" sz="2400" dirty="0" smtClean="0"/>
              <a:t>7. </a:t>
            </a:r>
            <a:r>
              <a:rPr lang="cs-CZ" sz="2400" dirty="0"/>
              <a:t>března </a:t>
            </a:r>
            <a:r>
              <a:rPr lang="cs-CZ" sz="2400" dirty="0" smtClean="0"/>
              <a:t>2001</a:t>
            </a:r>
          </a:p>
          <a:p>
            <a:pPr marL="0" indent="0">
              <a:buNone/>
            </a:pPr>
            <a:endParaRPr lang="cs-CZ" sz="2400" dirty="0" smtClean="0">
              <a:effectLst/>
            </a:endParaRPr>
          </a:p>
          <a:p>
            <a:pPr lvl="1"/>
            <a:r>
              <a:rPr lang="cs-CZ" u="sng" dirty="0"/>
              <a:t>Zástupci </a:t>
            </a:r>
            <a:r>
              <a:rPr lang="cs-CZ" u="sng" dirty="0" smtClean="0"/>
              <a:t>rodičů</a:t>
            </a:r>
            <a:r>
              <a:rPr lang="cs-CZ" dirty="0" smtClean="0"/>
              <a:t>:  </a:t>
            </a:r>
            <a:r>
              <a:rPr lang="cs-CZ" dirty="0"/>
              <a:t>	</a:t>
            </a:r>
            <a:r>
              <a:rPr lang="cs-CZ" dirty="0" smtClean="0"/>
              <a:t>Lenka Dvořáková </a:t>
            </a:r>
            <a:r>
              <a:rPr lang="cs-CZ" dirty="0"/>
              <a:t>	</a:t>
            </a:r>
            <a:r>
              <a:rPr lang="cs-CZ" dirty="0" smtClean="0"/>
              <a:t>         </a:t>
            </a:r>
            <a:r>
              <a:rPr lang="cs-CZ" u="sng" dirty="0" smtClean="0">
                <a:hlinkClick r:id="rId2"/>
              </a:rPr>
              <a:t>len.k@seznam.cz</a:t>
            </a:r>
            <a:r>
              <a:rPr lang="cs-CZ" dirty="0" smtClean="0"/>
              <a:t> 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sz="2400" dirty="0" smtClean="0"/>
              <a:t>				Ing</a:t>
            </a:r>
            <a:r>
              <a:rPr lang="cs-CZ" sz="2400" dirty="0"/>
              <a:t>. </a:t>
            </a:r>
            <a:r>
              <a:rPr lang="cs-CZ" sz="2400" dirty="0" smtClean="0"/>
              <a:t> Pavel Černý        	         </a:t>
            </a:r>
            <a:r>
              <a:rPr lang="cs-CZ" sz="2400" u="sng" dirty="0" smtClean="0">
                <a:hlinkClick r:id="rId3"/>
              </a:rPr>
              <a:t>pavel@gordica.cz</a:t>
            </a:r>
            <a:endParaRPr lang="cs-CZ" sz="2400" dirty="0" smtClean="0">
              <a:effectLst/>
            </a:endParaRPr>
          </a:p>
          <a:p>
            <a:pPr lvl="1"/>
            <a:r>
              <a:rPr lang="cs-CZ" u="sng" dirty="0"/>
              <a:t>Zástupci pedagogů</a:t>
            </a:r>
            <a:r>
              <a:rPr lang="cs-CZ" dirty="0"/>
              <a:t>: 	</a:t>
            </a:r>
            <a:r>
              <a:rPr lang="cs-CZ" dirty="0" smtClean="0"/>
              <a:t>Mgr</a:t>
            </a:r>
            <a:r>
              <a:rPr lang="cs-CZ" dirty="0"/>
              <a:t>. Tereza Matoušková    </a:t>
            </a:r>
            <a:r>
              <a:rPr lang="cs-CZ" u="sng" dirty="0" smtClean="0">
                <a:hlinkClick r:id="rId4"/>
              </a:rPr>
              <a:t>matouskova@zsrevnice.cz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sz="2400" dirty="0" smtClean="0"/>
              <a:t>				Mgr</a:t>
            </a:r>
            <a:r>
              <a:rPr lang="cs-CZ" sz="2400" dirty="0"/>
              <a:t>. Tereza Pekárková        </a:t>
            </a:r>
            <a:r>
              <a:rPr lang="cs-CZ" sz="2400" u="sng" dirty="0" smtClean="0">
                <a:hlinkClick r:id="rId5"/>
              </a:rPr>
              <a:t>pekarkova@zsrevnice.cz</a:t>
            </a:r>
            <a:endParaRPr lang="cs-CZ" sz="2400" dirty="0" smtClean="0">
              <a:effectLst/>
            </a:endParaRPr>
          </a:p>
          <a:p>
            <a:pPr lvl="1"/>
            <a:r>
              <a:rPr lang="cs-CZ" u="sng" dirty="0"/>
              <a:t>Zástupci zřizovatele:</a:t>
            </a:r>
            <a:r>
              <a:rPr lang="cs-CZ" dirty="0"/>
              <a:t>	</a:t>
            </a:r>
            <a:r>
              <a:rPr lang="cs-CZ" sz="2400" dirty="0" smtClean="0"/>
              <a:t>RNDr</a:t>
            </a:r>
            <a:r>
              <a:rPr lang="cs-CZ" sz="2400" dirty="0"/>
              <a:t>. Hana </a:t>
            </a:r>
            <a:r>
              <a:rPr lang="cs-CZ" sz="2400" dirty="0" err="1"/>
              <a:t>Ripková</a:t>
            </a:r>
            <a:r>
              <a:rPr lang="cs-CZ" sz="2400" dirty="0"/>
              <a:t> Ph.D</a:t>
            </a:r>
            <a:r>
              <a:rPr lang="cs-CZ" sz="2400" dirty="0" smtClean="0"/>
              <a:t>. </a:t>
            </a:r>
            <a:r>
              <a:rPr lang="cs-CZ" u="sng" dirty="0">
                <a:hlinkClick r:id="rId6"/>
              </a:rPr>
              <a:t>ripkova@fulbright.cz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sz="2400" dirty="0" smtClean="0"/>
              <a:t>předsedkyně ŠR</a:t>
            </a:r>
            <a:r>
              <a:rPr lang="cs-CZ" sz="2400" dirty="0"/>
              <a:t>	</a:t>
            </a:r>
            <a:endParaRPr lang="cs-CZ" sz="2400" dirty="0" smtClean="0">
              <a:effectLst/>
            </a:endParaRPr>
          </a:p>
          <a:p>
            <a:pPr marL="0" indent="0">
              <a:buNone/>
            </a:pPr>
            <a:r>
              <a:rPr lang="cs-CZ" sz="2400" dirty="0" smtClean="0"/>
              <a:t>				Mgr</a:t>
            </a:r>
            <a:r>
              <a:rPr lang="cs-CZ" sz="2400" dirty="0"/>
              <a:t>. Eva Podzimková	</a:t>
            </a:r>
            <a:r>
              <a:rPr lang="cs-CZ" sz="2400" dirty="0" smtClean="0"/>
              <a:t>         </a:t>
            </a:r>
            <a:r>
              <a:rPr lang="cs-CZ" sz="2400" u="sng" dirty="0" smtClean="0">
                <a:hlinkClick r:id="rId7"/>
              </a:rPr>
              <a:t>evapodzim@seznam.cz</a:t>
            </a:r>
            <a:endParaRPr lang="cs-CZ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9975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	Základní údaje o škole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u="sng" dirty="0" smtClean="0"/>
              <a:t>1.4. Charakteristika školy</a:t>
            </a:r>
          </a:p>
          <a:p>
            <a:pPr algn="just"/>
            <a:r>
              <a:rPr lang="cs-CZ" sz="2600" dirty="0" smtClean="0"/>
              <a:t>Základní škola Řevnice je plně organizovaná škola s kapacitou 600 žáků.  Škola poskytuje vzdělání i žákům z okolních obcí, tradičně do ní přestupují žáci z blízkých malotřídních škol, např. ZŠ Zadní Třebaň, ZŠ Mořina. ZŠ Řevnice zajišťuje všeobecné základní vzdělání žákům od 1. do 9. ročníku.   V tomto školním roce byly již pošesté otevřeny 3 první třídy. Vzdělávání probíhalo ve dvou budovách – v budově pavilónového typu byly umístěny 1. až 3. ročníky (ulice Revoluční 901), původní budova tzv. Měšťanské školy a její nově vybudovaná a 1. 9. 2016 otevřená přístavba  byla využívána pro 4. až 9. ročníky (ulice Školní 600).  V budovách ve Školní ulici se kromě kmenových učeben vyučovalo také v odborných učebnách – učebně fyziky, chemie, cizích jazyků a dvou učebnách ICT. U obou budov jsou velké školní zahrady – v Revoluční ulici s rozmanitými herními prvky.</a:t>
            </a:r>
            <a:endParaRPr lang="cs-CZ" sz="2600" dirty="0" smtClean="0">
              <a:effectLst/>
            </a:endParaRPr>
          </a:p>
          <a:p>
            <a:pPr algn="just"/>
            <a:r>
              <a:rPr lang="cs-CZ" sz="2600" dirty="0" smtClean="0"/>
              <a:t>Školní družina měla 5 oddělení. Kapacita školní družiny je 180 žáků a ve školním roce 2016/2017 byla opět plně vytížena.</a:t>
            </a:r>
          </a:p>
          <a:p>
            <a:pPr algn="just"/>
            <a:r>
              <a:rPr lang="cs-CZ" sz="2600" dirty="0" smtClean="0"/>
              <a:t>V odpoledních hodinách navíc žáci mají možnost využít „Bezpečného místa“  s kapacitou 30 míst.</a:t>
            </a:r>
            <a:endParaRPr lang="cs-CZ" sz="2600" dirty="0" smtClean="0">
              <a:effectLst/>
            </a:endParaRPr>
          </a:p>
          <a:p>
            <a:pPr algn="just"/>
            <a:r>
              <a:rPr lang="cs-CZ" sz="2600" dirty="0" smtClean="0"/>
              <a:t>Při škole funguje školní jídelna. Jsou nabízena dvě jídla. Kapacita školní jídelny je 600 jídel.</a:t>
            </a:r>
            <a:endParaRPr lang="cs-CZ" sz="2600" u="sng" dirty="0" smtClean="0"/>
          </a:p>
          <a:p>
            <a:pPr marL="0" indent="0">
              <a:buNone/>
            </a:pPr>
            <a:endParaRPr lang="cs-CZ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216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/>
              <a:t>	</a:t>
            </a:r>
            <a:r>
              <a:rPr lang="cs-CZ" b="1" dirty="0" smtClean="0"/>
              <a:t>Přehled oborů vzdělávání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/>
          </a:bodyPr>
          <a:lstStyle/>
          <a:p>
            <a:r>
              <a:rPr lang="cs-CZ" b="1" dirty="0"/>
              <a:t>Vzdělávání bylo uskutečňováno </a:t>
            </a:r>
            <a:r>
              <a:rPr lang="cs-CZ" b="1" dirty="0" smtClean="0"/>
              <a:t>dle:</a:t>
            </a:r>
          </a:p>
          <a:p>
            <a:endParaRPr lang="cs-CZ" sz="2400" dirty="0" smtClean="0"/>
          </a:p>
          <a:p>
            <a:pPr lvl="1"/>
            <a:r>
              <a:rPr lang="cs-CZ" dirty="0"/>
              <a:t>Š</a:t>
            </a:r>
            <a:r>
              <a:rPr lang="cs-CZ" dirty="0" smtClean="0"/>
              <a:t>kolního </a:t>
            </a:r>
            <a:r>
              <a:rPr lang="cs-CZ" dirty="0"/>
              <a:t>vzdělávacího programu vypracovaného dle RVP pro ZV s názvem </a:t>
            </a:r>
            <a:r>
              <a:rPr lang="cs-CZ" dirty="0" smtClean="0"/>
              <a:t>„Škola </a:t>
            </a:r>
            <a:r>
              <a:rPr lang="cs-CZ" dirty="0"/>
              <a:t>hrou i </a:t>
            </a:r>
            <a:r>
              <a:rPr lang="cs-CZ" dirty="0" smtClean="0"/>
              <a:t>radostí“, </a:t>
            </a:r>
            <a:r>
              <a:rPr lang="cs-CZ" dirty="0"/>
              <a:t>8. verze. </a:t>
            </a:r>
            <a:endParaRPr lang="cs-CZ" dirty="0" smtClean="0"/>
          </a:p>
          <a:p>
            <a:pPr lvl="2"/>
            <a:r>
              <a:rPr lang="cs-CZ" sz="2400" dirty="0"/>
              <a:t>v</a:t>
            </a:r>
            <a:r>
              <a:rPr lang="cs-CZ" sz="2400" dirty="0" smtClean="0"/>
              <a:t>e 4. </a:t>
            </a:r>
            <a:r>
              <a:rPr lang="cs-CZ" sz="2400" dirty="0"/>
              <a:t>- 5. ročnících a v </a:t>
            </a:r>
            <a:r>
              <a:rPr lang="cs-CZ" sz="2400" dirty="0" smtClean="0"/>
              <a:t> 9</a:t>
            </a:r>
            <a:r>
              <a:rPr lang="cs-CZ" sz="2400" dirty="0"/>
              <a:t>. </a:t>
            </a:r>
            <a:r>
              <a:rPr lang="cs-CZ" sz="2400" dirty="0" smtClean="0"/>
              <a:t>ročníku,</a:t>
            </a:r>
          </a:p>
          <a:p>
            <a:pPr marL="914400" lvl="2" indent="0">
              <a:buNone/>
            </a:pPr>
            <a:endParaRPr lang="cs-CZ" sz="2400" dirty="0" smtClean="0"/>
          </a:p>
          <a:p>
            <a:pPr lvl="1"/>
            <a:r>
              <a:rPr lang="cs-CZ" dirty="0" smtClean="0"/>
              <a:t>nového školního vzdělávacího programu, platného od 1. 9. 2014</a:t>
            </a:r>
          </a:p>
          <a:p>
            <a:pPr lvl="2"/>
            <a:r>
              <a:rPr lang="cs-CZ" sz="2400" dirty="0" smtClean="0"/>
              <a:t>v</a:t>
            </a:r>
            <a:r>
              <a:rPr lang="cs-CZ" sz="2400" dirty="0"/>
              <a:t> 1. – </a:t>
            </a:r>
            <a:r>
              <a:rPr lang="cs-CZ" sz="2400" dirty="0" smtClean="0"/>
              <a:t>3. </a:t>
            </a:r>
            <a:r>
              <a:rPr lang="cs-CZ" sz="2400" dirty="0"/>
              <a:t>a 6. – </a:t>
            </a:r>
            <a:r>
              <a:rPr lang="cs-CZ" sz="2400" dirty="0" smtClean="0"/>
              <a:t>8. ročnících,</a:t>
            </a:r>
            <a:endParaRPr lang="cs-CZ" sz="2400" u="sng" dirty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r>
              <a:rPr lang="cs-CZ" dirty="0"/>
              <a:t>š</a:t>
            </a:r>
            <a:r>
              <a:rPr lang="cs-CZ" dirty="0" smtClean="0"/>
              <a:t>kolního vzdělávacího programu pro přípravný ročník s názvem „Škola je náš kamarád“</a:t>
            </a:r>
          </a:p>
          <a:p>
            <a:pPr lvl="2"/>
            <a:r>
              <a:rPr lang="cs-CZ" sz="2400" dirty="0"/>
              <a:t>v</a:t>
            </a:r>
            <a:r>
              <a:rPr lang="cs-CZ" sz="2400" dirty="0" smtClean="0"/>
              <a:t> přípravném ročníku.</a:t>
            </a:r>
          </a:p>
        </p:txBody>
      </p:sp>
    </p:spTree>
    <p:extLst>
      <p:ext uri="{BB962C8B-B14F-4D97-AF65-F5344CB8AC3E}">
        <p14:creationId xmlns:p14="http://schemas.microsoft.com/office/powerpoint/2010/main" val="20704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2. </a:t>
            </a:r>
            <a:r>
              <a:rPr lang="cs-CZ" b="1" dirty="0"/>
              <a:t>	</a:t>
            </a:r>
            <a:r>
              <a:rPr lang="cs-CZ" b="1" dirty="0" smtClean="0"/>
              <a:t>Přehled oborů vzdělávání</a:t>
            </a:r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05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2.1. </a:t>
            </a:r>
            <a:r>
              <a:rPr lang="cs-CZ" b="1" u="sng" dirty="0"/>
              <a:t>Učební plán pro 1. stupeň základního vzdělávání </a:t>
            </a: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14084"/>
              </p:ext>
            </p:extLst>
          </p:nvPr>
        </p:nvGraphicFramePr>
        <p:xfrm>
          <a:off x="650238" y="1825624"/>
          <a:ext cx="11054081" cy="446272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688262">
                  <a:extLst>
                    <a:ext uri="{9D8B030D-6E8A-4147-A177-3AD203B41FA5}">
                      <a16:colId xmlns:a16="http://schemas.microsoft.com/office/drawing/2014/main" val="2640813589"/>
                    </a:ext>
                  </a:extLst>
                </a:gridCol>
                <a:gridCol w="2091809">
                  <a:extLst>
                    <a:ext uri="{9D8B030D-6E8A-4147-A177-3AD203B41FA5}">
                      <a16:colId xmlns:a16="http://schemas.microsoft.com/office/drawing/2014/main" val="4269500756"/>
                    </a:ext>
                  </a:extLst>
                </a:gridCol>
                <a:gridCol w="679546">
                  <a:extLst>
                    <a:ext uri="{9D8B030D-6E8A-4147-A177-3AD203B41FA5}">
                      <a16:colId xmlns:a16="http://schemas.microsoft.com/office/drawing/2014/main" val="130832335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4094818507"/>
                    </a:ext>
                  </a:extLst>
                </a:gridCol>
                <a:gridCol w="678873">
                  <a:extLst>
                    <a:ext uri="{9D8B030D-6E8A-4147-A177-3AD203B41FA5}">
                      <a16:colId xmlns:a16="http://schemas.microsoft.com/office/drawing/2014/main" val="162103797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51182699"/>
                    </a:ext>
                  </a:extLst>
                </a:gridCol>
                <a:gridCol w="762217">
                  <a:extLst>
                    <a:ext uri="{9D8B030D-6E8A-4147-A177-3AD203B41FA5}">
                      <a16:colId xmlns:a16="http://schemas.microsoft.com/office/drawing/2014/main" val="16743493"/>
                    </a:ext>
                  </a:extLst>
                </a:gridCol>
                <a:gridCol w="1356251">
                  <a:extLst>
                    <a:ext uri="{9D8B030D-6E8A-4147-A177-3AD203B41FA5}">
                      <a16:colId xmlns:a16="http://schemas.microsoft.com/office/drawing/2014/main" val="1718658929"/>
                    </a:ext>
                  </a:extLst>
                </a:gridCol>
                <a:gridCol w="1356251">
                  <a:extLst>
                    <a:ext uri="{9D8B030D-6E8A-4147-A177-3AD203B41FA5}">
                      <a16:colId xmlns:a16="http://schemas.microsoft.com/office/drawing/2014/main" val="2116279149"/>
                    </a:ext>
                  </a:extLst>
                </a:gridCol>
              </a:tblGrid>
              <a:tr h="312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Vzdělávací oblast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Předmět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ročník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celkem předměty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 toho disponibilní dotace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99558"/>
                  </a:ext>
                </a:extLst>
              </a:tr>
              <a:tr h="4287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5.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66264"/>
                  </a:ext>
                </a:extLst>
              </a:tr>
              <a:tr h="4733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Jazyk a jazyková komunikace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Český jazyk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9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8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42 (35+7)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75864"/>
                  </a:ext>
                </a:extLst>
              </a:tr>
              <a:tr h="5940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Anglický jazyk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(9+2)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27803"/>
                  </a:ext>
                </a:extLst>
              </a:tr>
              <a:tr h="585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Matematika a její aplikace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Matematika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24 (20+4)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1684"/>
                  </a:ext>
                </a:extLst>
              </a:tr>
              <a:tr h="361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Informační a komunikační technologie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Informatika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990012"/>
                  </a:ext>
                </a:extLst>
              </a:tr>
              <a:tr h="18053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Člověk a jeho svět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Prvouka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(12+1)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29454"/>
                  </a:ext>
                </a:extLst>
              </a:tr>
              <a:tr h="1805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Přírodověda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972"/>
                  </a:ext>
                </a:extLst>
              </a:tr>
              <a:tr h="1805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Vlastivěda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45691"/>
                  </a:ext>
                </a:extLst>
              </a:tr>
              <a:tr h="18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Člověk a zdraví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Tělesná výchova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4829"/>
                  </a:ext>
                </a:extLst>
              </a:tr>
              <a:tr h="1805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Umění a kultura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Hudební výchova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79843"/>
                  </a:ext>
                </a:extLst>
              </a:tr>
              <a:tr h="1805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Výtvarná výchova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01693"/>
                  </a:ext>
                </a:extLst>
              </a:tr>
              <a:tr h="18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Člověk a svět práce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Praktické činnosti 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896966"/>
                  </a:ext>
                </a:extLst>
              </a:tr>
              <a:tr h="180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Hodiny celkem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24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52583"/>
                  </a:ext>
                </a:extLst>
              </a:tr>
              <a:tr h="26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výuka probíhá podle nového ŠVP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3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7281</TotalTime>
  <Words>2363</Words>
  <Application>Microsoft Office PowerPoint</Application>
  <PresentationFormat>Širokoúhlá obrazovka</PresentationFormat>
  <Paragraphs>772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7" baseType="lpstr">
      <vt:lpstr>SimSun</vt:lpstr>
      <vt:lpstr>Albertus MT</vt:lpstr>
      <vt:lpstr>Arial</vt:lpstr>
      <vt:lpstr>Broadway</vt:lpstr>
      <vt:lpstr>Calibri</vt:lpstr>
      <vt:lpstr>Calibri Light</vt:lpstr>
      <vt:lpstr>Cambria</vt:lpstr>
      <vt:lpstr>Mangal</vt:lpstr>
      <vt:lpstr>Times New Roman</vt:lpstr>
      <vt:lpstr>Motiv Office</vt:lpstr>
      <vt:lpstr>Výroční zpráva Základní školy Řevnice</vt:lpstr>
      <vt:lpstr>Prezentace aplikace PowerPoint</vt:lpstr>
      <vt:lpstr>Prezentace aplikace PowerPoint</vt:lpstr>
      <vt:lpstr>1.  Základní údaje o škole </vt:lpstr>
      <vt:lpstr>1.  Základní údaje o škole </vt:lpstr>
      <vt:lpstr>1.  Základní údaje o škole </vt:lpstr>
      <vt:lpstr>1.  Základní údaje o škole </vt:lpstr>
      <vt:lpstr>2.  Přehled oborů vzdělávání </vt:lpstr>
      <vt:lpstr>2.  Přehled oborů vzdělávání </vt:lpstr>
      <vt:lpstr>2.  Přehled oborů vzdělávání </vt:lpstr>
      <vt:lpstr>2.  Přehled oborů vzdělávání </vt:lpstr>
      <vt:lpstr>3.  Rámcový popis personálního  zabezpečení činnosti školy</vt:lpstr>
      <vt:lpstr>4.  Údaje o zápisu a přijímacím řízení</vt:lpstr>
      <vt:lpstr>4.  Údaje o zápisu a přijímacím řízení</vt:lpstr>
      <vt:lpstr>4.  Údaje o zápisu a přijímacím řízení</vt:lpstr>
      <vt:lpstr>4.  Údaje o zápisu a přijímacím řízení</vt:lpstr>
      <vt:lpstr>5.  Údaje o výsledcích vzdělávaní žáků</vt:lpstr>
      <vt:lpstr>5.  Údaje o výsledcích vzdělávaní žáků</vt:lpstr>
      <vt:lpstr>6.  Údaje o primární prevenci sociálně             patologických jevů</vt:lpstr>
      <vt:lpstr>6.  Údaje o primární prevenci sociálně             patologických jevů</vt:lpstr>
      <vt:lpstr>7.  Údaje o dalším vzdělávání pedagogických          pracovníků</vt:lpstr>
      <vt:lpstr>7.  Údaje o dalším vzdělávání pedagogických          pracovníků</vt:lpstr>
      <vt:lpstr>7.  Údaje o dalším vzdělávání pedagogických          pracovníků</vt:lpstr>
      <vt:lpstr>7.  Údaje o dalším vzdělávání pedagogických          pracovníků</vt:lpstr>
      <vt:lpstr>7.  Údaje o dalším vzdělávání pedagogických          pracovníků</vt:lpstr>
      <vt:lpstr>7.  Údaje o dalším vzdělávání pedagogických          pracovníků</vt:lpstr>
      <vt:lpstr>7.  Údaje o dalším vzdělávání pedagogických          pracovníků</vt:lpstr>
      <vt:lpstr>7.  Údaje o dalším vzdělávání pedagogických          pracovníků</vt:lpstr>
      <vt:lpstr>8.  Údaje o aktivitách a prezentaci školy na          veřejnosti</vt:lpstr>
      <vt:lpstr>8.  Údaje o aktivitách a prezentaci školy na          veřejnosti</vt:lpstr>
      <vt:lpstr>8.  Údaje o aktivitách a prezentaci školy na          veřejnosti</vt:lpstr>
      <vt:lpstr>9.  Údaje o výsledcích inspekční a kontrolní   činnosti</vt:lpstr>
      <vt:lpstr>10.  Základní údaje o hospodaření školy</vt:lpstr>
      <vt:lpstr>11.  Údaje o zapojení školy do rozvojových a          mezinárodních programů      </vt:lpstr>
      <vt:lpstr>  12.  Údaje o předložených a realizovaných  projektech financovaných z cizích zdrojů     </vt:lpstr>
      <vt:lpstr>  13.  Údaje o zapojení školy do dalšího vzdělávání  v rámci celoživotního učení      </vt:lpstr>
      <vt:lpstr>  15.  Závěr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Výroční zpráva Základní školy Řevnice</dc:title>
  <dc:creator>reznicek</dc:creator>
  <cp:lastModifiedBy>Tomáš Řezníček</cp:lastModifiedBy>
  <cp:revision>73</cp:revision>
  <dcterms:created xsi:type="dcterms:W3CDTF">2018-01-28T13:32:53Z</dcterms:created>
  <dcterms:modified xsi:type="dcterms:W3CDTF">2018-02-05T19:33:51Z</dcterms:modified>
</cp:coreProperties>
</file>