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3588" cy="6858000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70267-95DC-B3AC-22A1-8EFC2D6B6D35}" v="24" dt="2021-02-19T12:47:40.781"/>
    <p1510:client id="{B9AC0C14-18BB-0B5F-2150-4AA525E7DDBB}" v="58" dt="2021-02-19T12:58:40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>
            <a:extLst>
              <a:ext uri="{FF2B5EF4-FFF2-40B4-BE49-F238E27FC236}">
                <a16:creationId xmlns:a16="http://schemas.microsoft.com/office/drawing/2014/main" id="{ECCC0316-E4DC-4850-BD79-88E24166F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4" name="AutoShape 2">
            <a:extLst>
              <a:ext uri="{FF2B5EF4-FFF2-40B4-BE49-F238E27FC236}">
                <a16:creationId xmlns:a16="http://schemas.microsoft.com/office/drawing/2014/main" id="{4B3AD917-3C19-4A3F-9A81-581DF3740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3FDC9BCD-F772-4453-A27A-9BEB7E16D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AutoShape 4">
            <a:extLst>
              <a:ext uri="{FF2B5EF4-FFF2-40B4-BE49-F238E27FC236}">
                <a16:creationId xmlns:a16="http://schemas.microsoft.com/office/drawing/2014/main" id="{7DF998A6-09EC-4C85-97CD-56A8E1585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AutoShape 5">
            <a:extLst>
              <a:ext uri="{FF2B5EF4-FFF2-40B4-BE49-F238E27FC236}">
                <a16:creationId xmlns:a16="http://schemas.microsoft.com/office/drawing/2014/main" id="{DA431768-1522-492E-986D-855FB2A2B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6">
            <a:extLst>
              <a:ext uri="{FF2B5EF4-FFF2-40B4-BE49-F238E27FC236}">
                <a16:creationId xmlns:a16="http://schemas.microsoft.com/office/drawing/2014/main" id="{A82EF000-7426-401C-B63E-4D421416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9" name="AutoShape 7">
            <a:extLst>
              <a:ext uri="{FF2B5EF4-FFF2-40B4-BE49-F238E27FC236}">
                <a16:creationId xmlns:a16="http://schemas.microsoft.com/office/drawing/2014/main" id="{2DD3C1E8-6C4C-4230-A62B-24DA48FDB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0" name="AutoShape 8">
            <a:extLst>
              <a:ext uri="{FF2B5EF4-FFF2-40B4-BE49-F238E27FC236}">
                <a16:creationId xmlns:a16="http://schemas.microsoft.com/office/drawing/2014/main" id="{524FB1EE-7A75-4D6B-A2B2-DAC4AEC01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768D0100-79FF-428C-8FDB-3BFC7E0CB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231563B5-83E2-4EED-94E9-5AC33635767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81488" y="0"/>
            <a:ext cx="32639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endParaRPr lang="cs-CZ" altLang="cs-CZ"/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EB097C70-70A9-4AC7-B15F-A89C572F74C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15175" cy="3997325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959A5AAE-49B7-4636-B6A4-0E0E4A3A95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6F6DC618-8AF0-4212-84EB-854884703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5238"/>
            <a:ext cx="32766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6" name="Rectangle 14">
            <a:extLst>
              <a:ext uri="{FF2B5EF4-FFF2-40B4-BE49-F238E27FC236}">
                <a16:creationId xmlns:a16="http://schemas.microsoft.com/office/drawing/2014/main" id="{01635B51-5B89-43FE-A387-8168A4843A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81488" y="10155238"/>
            <a:ext cx="32639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fld id="{C0B9AB71-91D2-4CF3-9AB8-AB55B5864E5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C431EDC0-1F41-4571-986D-02E5E7B69F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8377C8-17ED-4D5E-935A-3FA2270BEEA9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E5D39C91-86E3-43FD-BE00-3BEF4A27F28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B90D961E-C7A0-4C46-ACF5-30C418E294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2F75FC19-19ED-447C-A74B-7A1A1CE341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F62857-F948-41D0-B2FB-4C58C96C6D32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39843616-22E8-404D-96FF-00656C6D671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2E5BD4D-B3C1-40F3-AE86-FDFA766206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B08A542C-D2F5-46C2-AFF6-5B9428BA91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0D92A1-C56F-4BF8-8961-92C2279300D7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CD350C58-6D65-4B36-9116-49C9EC7B4F7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3F2B667-BA85-487E-94F3-ABD3172654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6B9CDC03-ADCC-48CD-9D65-7481ECD3F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69817010-7FE7-492F-9EC8-F403928AC0FD}" type="slidenum">
              <a:rPr lang="cs-CZ" altLang="cs-CZ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11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3F090BD5-65E7-4535-A2F1-9D48E4AF582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F4C9CC-101F-4026-84D4-2C701E701F0D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1ACBCF17-F3BF-4E67-86AE-7217093473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20D4085-F3A5-436E-8ECB-66FEECB284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10B29B8C-398E-42E2-A2D5-995557C75B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89D194-9851-4C28-AE7E-314CEBFF4480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88D970BF-B04F-4EE9-9EC7-DAF99FF934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7E8082C-6F09-4B88-81E9-E54C1F3AC6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4E1FEBBE-4344-46DC-B429-2DE456C005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11CD4A-09AB-4A86-BE85-A2417D8AF7DB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6773216A-E670-4814-84CF-7AF0DF46770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C910D96-7168-46EC-987F-604B9297D2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95AA876F-31EB-4D19-8C6B-52908CB0E4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879595-2630-4081-94C7-2611273DFC72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407A7B22-6B77-41ED-A25F-DE5FC03230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BDEF63E0-D0D2-4149-AAC5-E259F82288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9C343553-1049-4AF2-8658-9DEB0DA67A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39197C-0DF8-463C-A125-69E785FEFEBF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43009" name="Rectangle 1">
            <a:extLst>
              <a:ext uri="{FF2B5EF4-FFF2-40B4-BE49-F238E27FC236}">
                <a16:creationId xmlns:a16="http://schemas.microsoft.com/office/drawing/2014/main" id="{F8C0A702-07CD-4C2B-B71C-BE0B882B9A2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0EBD7336-A455-4292-91E0-3DA8219311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35BCCE88-EE3C-4338-BF8E-2759A72ABA4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FB613-A83A-45DC-8F71-ADCA1309078C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4DF58B49-46C4-42C0-96B3-FA8AE4BCA5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7883AB11-2818-4060-9F0C-86673323D5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271D9B43-4478-4695-A0FE-21AD1D0FB7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2206D6-BBAF-4FAA-8FE8-1C7B01530E6A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097C7E92-02B3-4860-9DB2-5377E94EA3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C045011-6417-46D8-BFB5-51E95C35B27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2496AF1A-10BD-405E-AB78-B46C60FDC4D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F68A-FDF5-4A8E-A84E-7815D99E901B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E9E210D9-5171-45FC-9FF0-17ABDD8A8B1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3AF3D45-4C82-4487-ADF5-6E42EDBCEA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C115994-1394-435F-8510-B71547D920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01010F-F904-4EFB-ACAB-095DF1166405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EB8B787B-1D42-4711-B906-BE6C68EE88C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D1D94FB-7D2D-4B38-8B72-42671D00C0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FC84AB68-FD3C-4339-B9F3-08E7E72BDD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556D8F-7EF8-4379-B318-0BAC1D1FAA84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974A6366-6BCA-4389-BC09-D793919D6D2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9079A29-876A-436A-BEFC-70FC30224E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75D06251-1DD5-47CE-A02D-578D08F41E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172EF6-7208-4113-B120-472A333744B0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6270D09A-636A-43E7-8E1D-7DC06B72D51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E1B4F6C-5EB6-4719-8764-84F2885A1C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BDF50BAC-978B-44B4-8484-6724764B55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7250F3-7889-487D-A557-1510C96D2769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E6970E03-690B-4EF2-AAD8-D05EC22144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A2D13D3-B30A-41D4-A805-82F77D9940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6656248B-4F9F-4341-B941-1AC8258863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D452A5-115D-4B5E-B805-DD0F1EACDCCA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47DF45D8-B4A2-4C16-BFC7-FAF965002CD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5D7D3E3-690D-47A4-88A7-53282B3E5E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8D066B5B-73DB-43D6-954D-18B2010F606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26602C-85D3-4FF6-BE7C-4DC3A645545C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48BF1A5B-AB45-4246-825B-3A64E3FA3C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3DF41A9-FBD4-4CF0-BD46-9E8687B3B3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E5B61D99-AFB4-4107-A017-F0B8784BFAC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8AA989-5507-4B41-A36A-2EF019EE0768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C840D8DD-B18E-47D2-A5F0-125B5463614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01688"/>
            <a:ext cx="7127875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4D03EEB-ADFE-444E-B74B-5A320ACA3A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5B08B-0458-4CB9-9B89-AB8062267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A5D82C-0117-4872-B2CB-D4612939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22040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01DB6-3E73-4CEA-B910-5E85349C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10F708-4963-46C7-A6B9-FDBD38FA9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871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DBDF87-7096-4F65-A52C-ACF4751BD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40025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E576C3-4B2C-4908-9E74-011E4D77F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13620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343AC-2415-4B1A-AB36-8DB087EA9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54B93B-B7DD-4FBE-83AD-036DF2389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428854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52361-7BA7-4EF5-AC70-F5C80611B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A469E-560F-41EF-BE28-DC83C353E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1970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0CDFB-EA1E-44F1-96E0-673C3C1A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2C2DEF-4191-49FC-B740-29BE596C5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77916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81182-8850-44C3-A993-E16F82EF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178EE4-D384-483D-B878-6512C36C6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CE453F-7611-4A1D-BF52-7E2FDC226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85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7809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F2DC8-EBBC-47E3-847E-D2F4FCF0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EF7C4E-2B8E-4F6B-8506-9D233200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D18569-FCD5-48CA-A4AF-39677B53F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9147C8-AE86-454B-A125-EEC700E83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2EE3542-6275-425F-AC97-8DBB167AA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9076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6D311-3E09-4D5C-9034-32C2198E7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60575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03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8EDB6-C99F-4D4B-AE99-7DCE8F2A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CF6D6-8C08-4727-9771-FA1273B66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63AA73-DEEE-4A4C-9373-DD7CF53D6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5757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0EC9E-07A4-442D-948C-D9941B59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4B94D-2356-4FC5-AE5D-EBEBAA28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5004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C25CB-37ED-4F36-8BDD-4A799570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CC48C0-DCCE-4A8F-998A-CD9DD114D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44873B-3E38-45B5-B68A-6B574E04D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74522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EBAA9-5B39-462D-A9A8-31565249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A96D99-233C-40DB-9A04-0A4D440FC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34419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2B673E-1EF7-4F00-A6AE-729ED4D77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40025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6348AB-5E56-4DDB-9D4D-3FF40D13E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5924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6F5D2-23FB-4119-8211-23A91124D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CD80DD-52AB-4B7F-95AC-A70C2C8D5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22967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CF81A-E5C9-49F7-9648-0192F029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853971-F5A1-4F40-9FD6-E48A202F5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0804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1AE75-5317-45EC-B26B-492BAC0B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006BC3-3DBB-4200-94A3-FE7CF4B9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27757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73FB8-CAC9-452A-B0B4-E4D65AF0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042A71-7119-46D5-B490-D64918DCC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6B23AF-0221-4571-9609-D25EC9A39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85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0669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70EEB-43E3-44B9-ACA0-EFE1D6ED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1FE2F-A7F2-431A-84BB-9D46164A9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CBFEC2-0BC7-4424-BA21-8181C1669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B92CA0-D6F8-42C4-A770-E4F8A62AE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703921-29A8-483E-BBAC-0676A5C94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01374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D50E6-3BFB-434E-8762-B94C1C67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37330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05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A5BE2-62B8-4F85-824A-AEA0D6FFF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A64B95-A356-4407-AFE1-40B5FD25E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44771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7BD1C-B711-4D7F-85A0-C2675104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1815F-829A-4BA6-9E3C-73909ADF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499C74-977F-4118-AD3C-538595939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9165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29770-BBDD-4A81-B435-2AC7E882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6937E9-0FE8-4F9D-B5EE-F4EED656B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F99C60-7684-487B-8127-D98D6036C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3802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62D26-E2FA-4F74-BC60-547CCD99A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0C191BC-8264-4B57-8BCC-2813F528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36506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CA3B79-AE5D-43E9-A534-54FBDFB25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40025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CBB2F3-58D9-43B3-A183-778F348B2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16101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BDBE4-0459-45FE-AC4D-F8085EF7B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AD408F-BBBA-429B-A446-66C5F78CA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765518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85B41-1665-469B-91BB-E1ECFE16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93F8B-8C38-42D3-A528-6E6D436CA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05224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8A7C2-BE64-461E-A5BE-565D9F6A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990E5E-0099-4C3D-B77A-BE17C28D9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909957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A7C02-8A43-4D91-9D81-4502D0C0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8A6D54-5888-4FDF-B416-FFC094029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E86223-A2A7-4762-9C90-C9B00E882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85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9407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83A1F-D575-44A6-B486-F24FA7AFE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9EA6CB-50ED-49A1-8FD4-98C4A779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6189D7-4A69-4D8A-8D7D-DA550A69E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B9E31FF-423D-4D19-93EB-9310919B7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F9E4C70-F557-47AD-8E9D-F90A1A620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94236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D8892-4068-41D2-81BC-F2323D79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996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01F55-71CE-4E68-8422-9DA4F588D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DEFFA9-5918-4FB5-BD82-B5ADC4435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21B34A-6C66-458D-BA62-10C668A88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85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11274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71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A0003-98D7-4667-9CAF-292D74E3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2552F0-1DE0-456F-BA63-984DA22A3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773CB3-ECB2-4062-BA69-A5D43EEBB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09431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4F448-1DE4-4A0E-AD9A-AA39D20B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D0B1B5-3544-4FB2-9C10-7089743D2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1D0D64-52A5-46D3-ACB4-49A239C0B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42088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B14F1-FB58-4D8D-86A5-04F32EC1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637F05-CECE-486C-8344-0D1C1747D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09455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81997A-3966-49D0-BDEB-DED88D365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40025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66C0EA-082F-4873-88F4-68B1CBC99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81491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6BAC2-D1D8-4407-B624-B78B5D30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5CB399-2997-4CA8-8828-6081C122E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246715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D8BAF-2AA5-4B6B-AEAE-5C04FA30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479353-15B7-43DE-9210-491CAB1B3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4787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E9F57-97E4-4F4F-BFAB-D6F5C541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065551-C312-4632-AFFD-3178AC9C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78649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81D08-9F82-4BDD-8891-434AC6FD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FF419D-5481-44ED-896B-5C8A6A816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2593975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5D94AE-7D82-4DFC-ADD8-A12F54AB1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5975" y="1604963"/>
            <a:ext cx="2593975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28715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F07E4-0394-40EF-B82F-F51DD137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7121F6-F17C-41F8-965C-CAD4C38EB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23C814-8CA1-45D9-ACA9-AA6DC8FBA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BA30041-2EC0-440F-9BD1-0A56DAC25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3208EE2-AB61-4F96-ACDE-1BC32FFA0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8298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DB822-5E99-4FBC-B4C9-F71FF27D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FED57-50F4-4A81-8001-EEF3AF71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81127C-764D-4C8E-A641-47D3733A8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703ED7D-4A36-473C-88D5-509E906E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B5F8EA7-FD66-4091-B887-2895F20E3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02218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D88D4-4BE7-4224-9C9E-BFB52D94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54699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789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78A33-D61E-461F-B3B0-7E87F6B1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FD56F-76D2-48EE-9445-2D13B5D50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E54218-017A-4EA1-AF4C-44459AE10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17514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2F64D-6BF1-42B7-84AB-40104859B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649858-DF29-4F26-8E5B-D3263DC10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436EE8-5CB2-404E-9082-7E7005F6F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79777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89057-AC95-4003-9BB8-C1BF3DD9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B234F2-1BA5-48C2-9E48-A5300558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27007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E1FB70-042D-43A9-86E7-1B2F1B38E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38438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0B7857-E12E-4BE9-B223-8223AF566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90941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878B5-4533-4B50-AD23-60A21C247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124983-4932-4075-8DF8-3DE3E35B6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827611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89808-29FC-480A-B62A-0392C2D8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BDABBD-55B8-4B32-879B-046702B4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29908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A795CC-90B7-481E-AC33-33188F87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BA0FC0-1DAD-4394-8530-3272EC5E8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4660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8BCC4-0E12-446B-A46D-8A767206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34E6A-F264-4A10-BBE8-AAD976022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1AAAB6-3006-42C8-AB10-3DA136BB5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850" y="1604963"/>
            <a:ext cx="5403850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6101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89C4D-791A-4F8C-8638-89C29A9A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34133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AF309-EA62-4BC8-801A-49D0C7AA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F6FD75-E800-407E-9DA7-D286D0710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24B6DB-1446-4DBA-AA8B-CB5A979CE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F87A0E-999B-4737-B729-164681170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66CD7F-3D05-45BA-B499-01983D3A0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8280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67A60-7C6B-4F39-A804-AB3545AD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23982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334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B4C2F-E1B4-4EED-8180-00F5E40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0D042C-D3FE-4D86-8E6E-3276BEC09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91A759-DF7F-43B6-A5D3-0A83CB780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70587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8DB60-1FA4-48D4-8B22-A2A8611D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703DBC-6805-4C9F-BA05-5F3B9BE95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DB2086-B4DC-4816-8841-8B6CBD5C8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13703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3B7A2-BF72-4390-A099-71BB20F1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5D591C-A01C-4159-BAF3-CAC1C57ED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8483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A93D85-EC34-4149-82F0-3418334BD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40025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3926DB-A011-4B19-B749-A6110CFC6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48986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621DC-0164-4CF9-A52F-7119C5FCD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7F66F7-1035-4749-8402-983D67E2C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58349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F96A-47D1-4A2B-B94C-8B0A5280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99EC56-C2EB-46D1-A4BD-14528A6D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207029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89173-B801-4648-9D36-94A882EF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94CA2E-B271-4B63-8815-742AD1B46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3968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3000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871DF-EB04-468E-891F-75C59F70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A76774-7A41-4039-8A3B-2157D64E9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2593975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B159D2-933E-45C5-8EA0-332AE545C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5975" y="1604963"/>
            <a:ext cx="2593975" cy="3963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773968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E7117-7D1D-4F46-A008-4A9749DE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6638AD-8CDA-44A6-B268-1FADEAA9A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A1DF47-E18A-4E63-8859-BDC4F125A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9CBCA9-DB14-4FEE-A15C-78A7441BE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F4BEA3-DEC3-4062-8058-9B61C771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92078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0F327-B78C-40CD-B6BA-2025D941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457706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AB08F4-7A67-4E21-AA99-AC6D3BB2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197F1D-253A-44FB-BE95-451806643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0120DA-BDD1-4D9E-AAE2-B922EBDEE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6231054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BF5EA-6F73-44D4-A5CF-A9835A58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4F86E76-CA34-46E7-B355-E41FF3A63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6CC35-C4BA-4DBE-A2AB-459F0A58B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728088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FA015-285D-4F20-BF13-2EBC1C28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859480-E6CB-435C-9D25-33641E237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530943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46476A-A9D8-4AA3-A1E8-CDA0E86AD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29675" y="273050"/>
            <a:ext cx="2738438" cy="52959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772E09-F5A2-4D24-B9F5-AB6D2D140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4109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CDB9D-7FB6-453C-9095-4826B0D7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97AAF1-9160-429F-A884-15E9F6163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68ECAF-3395-46C1-9213-0B3B5D0DF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92247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0F88B-D2F0-4763-9DA5-5630A04B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F3F2658-48FD-450C-8F01-C38712B84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DAF068-F9EF-4934-8F8E-ECD52E18A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5351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F83B9887-C61F-4CF4-8C78-8400F55E5AAB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4024936-F254-456A-9BA4-75CAFDBFC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7" name="Rectangle 3">
              <a:extLst>
                <a:ext uri="{FF2B5EF4-FFF2-40B4-BE49-F238E27FC236}">
                  <a16:creationId xmlns:a16="http://schemas.microsoft.com/office/drawing/2014/main" id="{3C3E33A7-E211-4524-823A-D5D217746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755F5BE-C3D3-4D1C-B152-563AA9B16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B46DAA7-45F0-4CF4-AC96-0A0E4EE97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30" name="Group 6">
            <a:extLst>
              <a:ext uri="{FF2B5EF4-FFF2-40B4-BE49-F238E27FC236}">
                <a16:creationId xmlns:a16="http://schemas.microsoft.com/office/drawing/2014/main" id="{7D94703B-CAB4-4655-A41A-23BBAB88D6A5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17401" cy="6842125"/>
            <a:chOff x="-11" y="0"/>
            <a:chExt cx="7696" cy="4310"/>
          </a:xfrm>
        </p:grpSpPr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C560AA59-DFAB-4DBF-9C54-1E61A2C4D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70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2" name="Rectangle 8">
              <a:extLst>
                <a:ext uri="{FF2B5EF4-FFF2-40B4-BE49-F238E27FC236}">
                  <a16:creationId xmlns:a16="http://schemas.microsoft.com/office/drawing/2014/main" id="{DB8F057D-1832-448A-AF2D-1C4E90663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971"/>
              <a:ext cx="4743" cy="2407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CB94B4D4-35BC-4AED-8302-DECD9A8F7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" y="1983"/>
              <a:ext cx="1552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D84B1401-BFDE-47CB-BD2A-961DF8D7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" y="1983"/>
              <a:ext cx="1552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35" name="Line 11">
            <a:extLst>
              <a:ext uri="{FF2B5EF4-FFF2-40B4-BE49-F238E27FC236}">
                <a16:creationId xmlns:a16="http://schemas.microsoft.com/office/drawing/2014/main" id="{E3E8E158-8095-4319-8B3D-33D8C4F60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2400" y="3522663"/>
            <a:ext cx="6815138" cy="1587"/>
          </a:xfrm>
          <a:prstGeom prst="line">
            <a:avLst/>
          </a:prstGeom>
          <a:noFill/>
          <a:ln w="25560" cap="sq">
            <a:solidFill>
              <a:srgbClr val="8399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23342C65-3B0A-465A-986A-3B2702075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010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9E05E39B-B1B4-4F4B-8697-EE2F65A11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01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>
            <a:extLst>
              <a:ext uri="{FF2B5EF4-FFF2-40B4-BE49-F238E27FC236}">
                <a16:creationId xmlns:a16="http://schemas.microsoft.com/office/drawing/2014/main" id="{0BA296D3-2DA1-4EAF-BE70-1266F81C6BA9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F6D9180-8B84-4BDC-A539-1B013C51A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1" name="Rectangle 3">
              <a:extLst>
                <a:ext uri="{FF2B5EF4-FFF2-40B4-BE49-F238E27FC236}">
                  <a16:creationId xmlns:a16="http://schemas.microsoft.com/office/drawing/2014/main" id="{9D231156-E3FD-4191-80FB-87C56AF9A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1A9171A-F73A-4F8F-8BD5-BFD62BF52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9092A5B5-B4A1-47ED-8238-A0B94F10C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054" name="Line 6">
            <a:extLst>
              <a:ext uri="{FF2B5EF4-FFF2-40B4-BE49-F238E27FC236}">
                <a16:creationId xmlns:a16="http://schemas.microsoft.com/office/drawing/2014/main" id="{C5BCE98A-CA2F-458B-A0AD-9979CE5EE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2420938"/>
            <a:ext cx="9407525" cy="1587"/>
          </a:xfrm>
          <a:prstGeom prst="line">
            <a:avLst/>
          </a:prstGeom>
          <a:noFill/>
          <a:ln w="25560" cap="sq">
            <a:solidFill>
              <a:srgbClr val="8399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B8BDCB1-8A32-4D01-80FF-BA5598197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010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475B0A4F-22DE-4811-BE77-131AE54F2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01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1">
            <a:extLst>
              <a:ext uri="{FF2B5EF4-FFF2-40B4-BE49-F238E27FC236}">
                <a16:creationId xmlns:a16="http://schemas.microsoft.com/office/drawing/2014/main" id="{C7AB6496-7744-41FF-B1DD-5E0BD29764C1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876CB9B-C0B1-4315-8CA7-23DF8865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5" name="Rectangle 3">
              <a:extLst>
                <a:ext uri="{FF2B5EF4-FFF2-40B4-BE49-F238E27FC236}">
                  <a16:creationId xmlns:a16="http://schemas.microsoft.com/office/drawing/2014/main" id="{2C8E031F-D52B-4E94-89CA-A4C74FFF9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C23ACE25-3CD5-4942-9B6C-30DE78955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0D965BEE-F917-46B4-872B-686E58250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8" name="Line 6">
            <a:extLst>
              <a:ext uri="{FF2B5EF4-FFF2-40B4-BE49-F238E27FC236}">
                <a16:creationId xmlns:a16="http://schemas.microsoft.com/office/drawing/2014/main" id="{A724DB24-3F8A-4B92-88C2-2CEC11E65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2420938"/>
            <a:ext cx="9407525" cy="1587"/>
          </a:xfrm>
          <a:prstGeom prst="line">
            <a:avLst/>
          </a:prstGeom>
          <a:noFill/>
          <a:ln w="25560" cap="sq">
            <a:solidFill>
              <a:srgbClr val="8399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FB3B985-71B7-4617-817C-2EEEF5584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010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1B2C7935-ABDA-40DD-89D3-543F9D19B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01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>
            <a:extLst>
              <a:ext uri="{FF2B5EF4-FFF2-40B4-BE49-F238E27FC236}">
                <a16:creationId xmlns:a16="http://schemas.microsoft.com/office/drawing/2014/main" id="{D10A562D-0E6F-4034-9BF8-474E121282E8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6571984-538B-420D-ACC8-704A6E979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099" name="Rectangle 3">
              <a:extLst>
                <a:ext uri="{FF2B5EF4-FFF2-40B4-BE49-F238E27FC236}">
                  <a16:creationId xmlns:a16="http://schemas.microsoft.com/office/drawing/2014/main" id="{E716E26A-39B7-4E10-9FAF-0FB767300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C62E7C0E-F080-46B7-89B0-85AA1140C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4AFF1C49-5602-43D3-8679-275F961BD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102" name="Rectangle 6">
            <a:extLst>
              <a:ext uri="{FF2B5EF4-FFF2-40B4-BE49-F238E27FC236}">
                <a16:creationId xmlns:a16="http://schemas.microsoft.com/office/drawing/2014/main" id="{6D07A693-C60A-4BDD-A484-A5D11C63A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010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CFA62CD7-71FF-47D5-938A-65CE46CC1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01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>
            <a:extLst>
              <a:ext uri="{FF2B5EF4-FFF2-40B4-BE49-F238E27FC236}">
                <a16:creationId xmlns:a16="http://schemas.microsoft.com/office/drawing/2014/main" id="{8AE7CB0E-9FAC-4E6A-82E9-16FC0D10AC92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F7406CE5-1374-4D12-AD29-7B63ADBEA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3" name="Rectangle 3">
              <a:extLst>
                <a:ext uri="{FF2B5EF4-FFF2-40B4-BE49-F238E27FC236}">
                  <a16:creationId xmlns:a16="http://schemas.microsoft.com/office/drawing/2014/main" id="{6CE329F5-DC34-4D51-9AFB-0B6659677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05E6A2BB-0A1E-453B-97BE-DCA05C246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791408ED-60AA-4E18-92D7-19ED89901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126" name="Line 6">
            <a:extLst>
              <a:ext uri="{FF2B5EF4-FFF2-40B4-BE49-F238E27FC236}">
                <a16:creationId xmlns:a16="http://schemas.microsoft.com/office/drawing/2014/main" id="{A219978A-34EF-4746-BF95-E95B2AB80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2420938"/>
            <a:ext cx="9407525" cy="1587"/>
          </a:xfrm>
          <a:prstGeom prst="line">
            <a:avLst/>
          </a:prstGeom>
          <a:noFill/>
          <a:ln w="25560" cap="sq">
            <a:solidFill>
              <a:srgbClr val="8399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32DAD83-49FE-4DBB-94DB-AD402423B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58513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23B70F6F-1109-4CBE-B0A8-41C1B933E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534035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">
            <a:extLst>
              <a:ext uri="{FF2B5EF4-FFF2-40B4-BE49-F238E27FC236}">
                <a16:creationId xmlns:a16="http://schemas.microsoft.com/office/drawing/2014/main" id="{0BAF094F-DC10-4E10-965A-000576171836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974D6E90-CCDB-4111-8781-CABF1C177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7" name="Rectangle 3">
              <a:extLst>
                <a:ext uri="{FF2B5EF4-FFF2-40B4-BE49-F238E27FC236}">
                  <a16:creationId xmlns:a16="http://schemas.microsoft.com/office/drawing/2014/main" id="{8A1A25E6-1093-4349-9623-E78D7E941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81C5C131-E0FF-4610-9E1E-5F1957F96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99D33495-2853-4F65-8DB6-AB3246EBC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150" name="Line 6">
            <a:extLst>
              <a:ext uri="{FF2B5EF4-FFF2-40B4-BE49-F238E27FC236}">
                <a16:creationId xmlns:a16="http://schemas.microsoft.com/office/drawing/2014/main" id="{4DB052C3-39DC-48C3-BAC6-443A3D3E2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2420938"/>
            <a:ext cx="9407525" cy="1587"/>
          </a:xfrm>
          <a:prstGeom prst="line">
            <a:avLst/>
          </a:prstGeom>
          <a:noFill/>
          <a:ln w="25560" cap="sq">
            <a:solidFill>
              <a:srgbClr val="8399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70FB9D1E-BF35-4FBB-8BCF-E7C52FE5B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010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EE03B6AD-E541-4F12-841C-752BA87C0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01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>
            <a:extLst>
              <a:ext uri="{FF2B5EF4-FFF2-40B4-BE49-F238E27FC236}">
                <a16:creationId xmlns:a16="http://schemas.microsoft.com/office/drawing/2014/main" id="{2F27142D-0FE2-44B0-B02A-431F5A33B36E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15813" cy="6842125"/>
            <a:chOff x="-10" y="0"/>
            <a:chExt cx="7695" cy="4310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C82323F0-CD98-4B34-B735-0E2D1DB98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69" cy="4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1" name="Rectangle 3">
              <a:extLst>
                <a:ext uri="{FF2B5EF4-FFF2-40B4-BE49-F238E27FC236}">
                  <a16:creationId xmlns:a16="http://schemas.microsoft.com/office/drawing/2014/main" id="{9C8BCEA2-CC92-4928-A406-1B23EACD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" y="384"/>
              <a:ext cx="6903" cy="3543"/>
            </a:xfrm>
            <a:prstGeom prst="rect">
              <a:avLst/>
            </a:prstGeom>
            <a:noFill/>
            <a:ln w="15840" cap="sq">
              <a:solidFill>
                <a:srgbClr val="82982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05C5261C-6EF3-41F0-B3CF-4EDC247D4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38C3D945-CCCB-41C3-A505-603581F20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" y="1987"/>
              <a:ext cx="481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7174" name="Line 6">
            <a:extLst>
              <a:ext uri="{FF2B5EF4-FFF2-40B4-BE49-F238E27FC236}">
                <a16:creationId xmlns:a16="http://schemas.microsoft.com/office/drawing/2014/main" id="{D3BB15EE-762B-4EDC-9D64-B682EF597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2420938"/>
            <a:ext cx="9407525" cy="1587"/>
          </a:xfrm>
          <a:prstGeom prst="line">
            <a:avLst/>
          </a:prstGeom>
          <a:noFill/>
          <a:ln w="25560" cap="sq">
            <a:solidFill>
              <a:srgbClr val="8399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0791F6C3-8C72-4F04-90A4-4E605B996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58513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9AA747DE-8A52-448C-AC46-2A5CE2194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534035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DDDD10F-5C28-4D4C-B95A-B5AFCF713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1871663"/>
            <a:ext cx="68135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5400">
                <a:solidFill>
                  <a:srgbClr val="262626"/>
                </a:solidFill>
                <a:latin typeface="Garamond" panose="02020404030301010803" pitchFamily="18" charset="0"/>
              </a:rPr>
              <a:t>Jsme připraveni na školu?  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293AA2F-ED07-43D1-B9B5-829262E53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3657600"/>
            <a:ext cx="681355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Bef>
                <a:spcPts val="425"/>
              </a:spcBef>
              <a:spcAft>
                <a:spcPts val="600"/>
              </a:spcAft>
              <a:buClrTx/>
              <a:buFontTx/>
              <a:buNone/>
            </a:pPr>
            <a:r>
              <a:rPr lang="cs-CZ" altLang="cs-CZ" sz="2100">
                <a:latin typeface="Garamond" panose="02020404030301010803" pitchFamily="18" charset="0"/>
              </a:rPr>
              <a:t>Příprava na hladký start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8F802163-DDA3-4EB2-9A33-AFEAA0B3C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4D063CD7-1FA4-40D6-9680-9D878E19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924175"/>
            <a:ext cx="256857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0BFF39B1-2C6B-45F8-A617-8E819FBD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357563"/>
            <a:ext cx="1328737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2AA6AA4E-027E-498F-8263-C0CA356A4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200150"/>
            <a:ext cx="109728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Garamond" panose="02020404030301010803" pitchFamily="18" charset="0"/>
              </a:rPr>
              <a:t>Co děti baví a co pomáhá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D386AD70-F7C6-4B6B-9E58-C98CE64D0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384550"/>
            <a:ext cx="22669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5F6753F6-3D53-46E2-BB9C-F6CADE5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311525"/>
            <a:ext cx="2400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7A1A3A13-392D-4160-B9E0-A1BF08875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1196975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cs-CZ" altLang="cs-CZ" sz="4100">
                <a:solidFill>
                  <a:srgbClr val="262626"/>
                </a:solidFill>
                <a:latin typeface="Garamond" panose="02020404030301010803" pitchFamily="18" charset="0"/>
              </a:rPr>
              <a:t>Myšlení, řeč</a:t>
            </a:r>
            <a:br>
              <a:rPr lang="cs-CZ" altLang="cs-CZ" sz="1700">
                <a:solidFill>
                  <a:srgbClr val="262626"/>
                </a:solidFill>
                <a:latin typeface="Garamond" panose="02020404030301010803" pitchFamily="18" charset="0"/>
              </a:rPr>
            </a:br>
            <a:endParaRPr lang="cs-CZ" altLang="cs-CZ" sz="1700">
              <a:solidFill>
                <a:srgbClr val="262626"/>
              </a:solidFill>
              <a:latin typeface="Garamond" panose="02020404030301010803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CDE67F7-0EF0-48FC-B515-D895E98EC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3213100"/>
            <a:ext cx="396081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latin typeface="Garamond" panose="02020404030301010803" pitchFamily="18" charset="0"/>
                <a:cs typeface="Arial" panose="020B0604020202020204" pitchFamily="34" charset="0"/>
              </a:rPr>
              <a:t>celé jméno, adresu</a:t>
            </a:r>
          </a:p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latin typeface="Garamond" panose="02020404030301010803" pitchFamily="18" charset="0"/>
                <a:cs typeface="Arial" panose="020B0604020202020204" pitchFamily="34" charset="0"/>
              </a:rPr>
              <a:t>vyjmenovat dny v týdnu, jména prstů,         roční období</a:t>
            </a:r>
          </a:p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latin typeface="Garamond" panose="02020404030301010803" pitchFamily="18" charset="0"/>
                <a:cs typeface="Arial" panose="020B0604020202020204" pitchFamily="34" charset="0"/>
              </a:rPr>
              <a:t>opaky slov-  vysoký x nízký; dlouhý x krátký - ...“ budem se spolu hádat...“             </a:t>
            </a:r>
          </a:p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latin typeface="Garamond" panose="02020404030301010803" pitchFamily="18" charset="0"/>
                <a:cs typeface="Arial" panose="020B0604020202020204" pitchFamily="34" charset="0"/>
              </a:rPr>
              <a:t>jedním slovem označit skupiny: vlak,        letadlo, dopravní prostředky a naopak…</a:t>
            </a:r>
          </a:p>
          <a:p>
            <a:pPr marL="280988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Tx/>
              <a:buSzPct val="115000"/>
              <a:buFontTx/>
              <a:buNone/>
            </a:pPr>
            <a:endParaRPr lang="cs-CZ" altLang="cs-CZ" sz="160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285750" indent="-271463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Tx/>
              <a:buSzPct val="115000"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  <a:p>
            <a:pPr marL="285750" indent="-271463"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52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A372FC7-FC78-4040-AE3C-C949DB00B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492375"/>
            <a:ext cx="47180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675"/>
              </a:spcBef>
              <a:spcAft>
                <a:spcPts val="600"/>
              </a:spcAft>
              <a:buClrTx/>
              <a:buFontTx/>
              <a:buNone/>
            </a:pPr>
            <a:r>
              <a:rPr lang="cs-CZ" altLang="cs-CZ" sz="2800">
                <a:solidFill>
                  <a:srgbClr val="83992A"/>
                </a:solidFill>
                <a:latin typeface="Garamond" panose="02020404030301010803" pitchFamily="18" charset="0"/>
              </a:rPr>
              <a:t>               Řeč: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0E71AD9A-7E5A-4D62-B288-3C932DDE3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3141663"/>
            <a:ext cx="4392613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čistá výslovnost, přiměřené tempo a nahlas</a:t>
            </a:r>
          </a:p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učíme děti na otázku odpovídat celou větou</a:t>
            </a:r>
          </a:p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slovní zásobu rozvíjíme společným                       vyprávěním</a:t>
            </a:r>
          </a:p>
          <a:p>
            <a:pPr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popsat věci kolem sebe</a:t>
            </a:r>
          </a:p>
          <a:p>
            <a:pPr marL="285750" indent="-271463"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1600">
              <a:solidFill>
                <a:srgbClr val="262626"/>
              </a:solidFill>
              <a:latin typeface="Garamond" panose="02020404030301010803" pitchFamily="18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F6B75E2A-84F1-47BA-B048-9767322DA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588" y="2492375"/>
            <a:ext cx="47164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 marL="457200" indent="-4429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675"/>
              </a:spcBef>
              <a:spcAft>
                <a:spcPts val="600"/>
              </a:spcAft>
              <a:buClrTx/>
              <a:buSzPct val="115000"/>
              <a:buFontTx/>
              <a:buNone/>
            </a:pPr>
            <a:r>
              <a:rPr lang="cs-CZ" altLang="cs-CZ" sz="2800">
                <a:solidFill>
                  <a:srgbClr val="83992A"/>
                </a:solidFill>
                <a:latin typeface="Garamond" panose="02020404030301010803" pitchFamily="18" charset="0"/>
              </a:rPr>
              <a:t>    Obecná informovanost: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86C3190F-6088-4BDF-8DD3-644252FD3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 dirty="0">
                <a:solidFill>
                  <a:srgbClr val="262626"/>
                </a:solidFill>
                <a:latin typeface="Garamond"/>
              </a:rPr>
              <a:t>Sluchové vnímání</a:t>
            </a:r>
            <a:br>
              <a:rPr lang="cs-CZ" altLang="cs-CZ" sz="4400" dirty="0">
                <a:latin typeface="Garamond" panose="02020404030301010803" pitchFamily="18" charset="0"/>
              </a:rPr>
            </a:br>
            <a:endParaRPr lang="cs-CZ" altLang="cs-CZ" sz="1200">
              <a:solidFill>
                <a:srgbClr val="262626"/>
              </a:solidFill>
              <a:latin typeface="Garamond" panose="02020404030301010803" pitchFamily="18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AAAFAC2-0F13-4856-AEF0-970106AE3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708275"/>
            <a:ext cx="9599613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t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sluchová pozornost, paměť, analýzy, syntéza, diferenciace, práce s rytmem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      sluchová paměť: básničky, písničky, hry typu: Šla babička do městečka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      pozorně naslouchat čtenému textu  ( následně vyprávět, co slyšelo; když se nedaří – pracovat s kratšími celky)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      umět se soustředit na jeden podnět a kulisu dát do pozadí:  pracuje i v šumu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      následovat instrukci: „Vezmi si žlutou pastelku a do horního řádku doplň…“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reprodukce rytmu a percepcí rytmu: rozpočítadla, vytleskávání, </a:t>
            </a:r>
            <a:r>
              <a:rPr lang="cs-CZ" altLang="cs-CZ" sz="1600" dirty="0" err="1">
                <a:solidFill>
                  <a:srgbClr val="262626"/>
                </a:solidFill>
                <a:latin typeface="Garamond"/>
              </a:rPr>
              <a:t>Orfovy</a:t>
            </a: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 nástroje – vliv na oblast matematiky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sluchová analýza a syntéza: pozná první a poslední hlásku, (slovní kopaná; hra na robota, tleskni, pakliže slovo obsahuje písmenko např.  s apod…)</a:t>
            </a:r>
          </a:p>
          <a:p>
            <a:pPr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sluchové rozlišování: léty - lety – letí  (délku – </a:t>
            </a:r>
            <a:r>
              <a:rPr lang="cs-CZ" altLang="cs-CZ" sz="1600" dirty="0" err="1">
                <a:solidFill>
                  <a:srgbClr val="262626"/>
                </a:solidFill>
                <a:latin typeface="Garamond"/>
              </a:rPr>
              <a:t>du</a:t>
            </a: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 – </a:t>
            </a:r>
            <a:r>
              <a:rPr lang="cs-CZ" altLang="cs-CZ" sz="1600" dirty="0" err="1">
                <a:solidFill>
                  <a:srgbClr val="262626"/>
                </a:solidFill>
                <a:latin typeface="Garamond"/>
              </a:rPr>
              <a:t>dů</a:t>
            </a: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;  změnu samohlásky – ba – </a:t>
            </a:r>
            <a:r>
              <a:rPr lang="cs-CZ" altLang="cs-CZ" sz="1600" dirty="0" err="1">
                <a:solidFill>
                  <a:srgbClr val="262626"/>
                </a:solidFill>
                <a:latin typeface="Garamond"/>
              </a:rPr>
              <a:t>be</a:t>
            </a:r>
            <a:r>
              <a:rPr lang="cs-CZ" altLang="cs-CZ" sz="1600" dirty="0">
                <a:solidFill>
                  <a:srgbClr val="262626"/>
                </a:solidFill>
                <a:latin typeface="Garamond"/>
              </a:rPr>
              <a:t>)</a:t>
            </a:r>
          </a:p>
          <a:p>
            <a:pPr marL="285750" indent="-271145"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1600">
              <a:solidFill>
                <a:srgbClr val="262626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0EE63F41-E060-4345-8246-F8FB7EC74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0" y="1108075"/>
            <a:ext cx="109728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Garamond" panose="02020404030301010803" pitchFamily="18" charset="0"/>
              </a:rPr>
              <a:t>Ukázky pracovních listů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25732099-BF3D-4667-80B9-A05778AD0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592388"/>
            <a:ext cx="1097280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168BF4AA-124A-43B3-AE05-7431CB97E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808288"/>
            <a:ext cx="3144838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F5261DB-0DBB-4A7C-9285-5272886F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708275"/>
            <a:ext cx="300990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E6D42BD5-2602-4A70-AF4A-D4CC06B9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708275"/>
            <a:ext cx="2449512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D4C66C8B-5712-4847-AA9B-6BB339015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908050"/>
            <a:ext cx="9599613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 dirty="0">
                <a:solidFill>
                  <a:srgbClr val="262626"/>
                </a:solidFill>
                <a:latin typeface="Garamond"/>
              </a:rPr>
              <a:t>Zrakové vnímání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BEE5F81-D8B1-4114-9131-B72D1F2D9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781300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paměť: pexeso, Kimova hra, překreslování zakrytého obrázku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rozlišování: detail, tvar, směr (stranově převrácené- reverzní obrazce)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zraková analýza a syntéza: mozaiky, rozstříhané pohlednice, puzzle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učte děti pracovat systematicky: očních pohybů, uvědomování si posloupnosti, koncentrace pozornosti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697CAB62-38EA-4A9D-A916-DA4B8A6D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322513"/>
            <a:ext cx="2674938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E03C5BDE-B27A-491F-8C27-415DFEDF0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2560638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49516D98-2091-497E-80A6-CC068A12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4073525"/>
            <a:ext cx="2476500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46663FDA-1F53-4FFB-92A0-31E5CFB4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908425"/>
            <a:ext cx="2601913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7">
            <a:extLst>
              <a:ext uri="{FF2B5EF4-FFF2-40B4-BE49-F238E27FC236}">
                <a16:creationId xmlns:a16="http://schemas.microsoft.com/office/drawing/2014/main" id="{88E72F9F-A92B-4A5D-A5A6-AC88DE53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2665413"/>
            <a:ext cx="2046288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03F6946-0EDC-4B63-AE17-D372940C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Orientace v prostoru a čase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801E0771-0024-4C18-80FC-35C0B6921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3141663"/>
            <a:ext cx="458152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ráno, poledne, večer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včera, dnes a zítra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dny v týdnu (za jak dlouho bude úterý)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nahoře, vpředu, vedle, nad, pod, uprostřed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pravolevá orientace</a:t>
            </a:r>
          </a:p>
          <a:p>
            <a:pPr marL="285750" indent="-271463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  <a:p>
            <a:pPr marL="285750" indent="-271463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  <a:p>
            <a:pPr marL="285750" indent="-271463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E901A74-6896-4EED-95AD-72E245778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2560638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4163" indent="-271463"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Tx/>
              <a:buSzPct val="115000"/>
              <a:buFontTx/>
              <a:buNone/>
            </a:pPr>
            <a:endParaRPr lang="cs-CZ" altLang="cs-CZ" sz="4000"/>
          </a:p>
          <a:p>
            <a:pPr marL="285750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4000"/>
          </a:p>
          <a:p>
            <a:pPr marL="285750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4000"/>
          </a:p>
          <a:p>
            <a:pPr marL="285750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4000"/>
          </a:p>
          <a:p>
            <a:pPr marL="285750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4000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7AAF9201-FAE9-4ACB-8442-50EF3E7D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284538"/>
            <a:ext cx="37719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02A56143-0E57-4881-AD9E-90295DD1F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Předmatematické představy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A80C828-ECAB-495C-A085-54576FD34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3068638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jmenovat číselnou řadu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postřehovat množství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spočítat po jedné několik předmětů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více, méně, stejně, o jednu více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základní geometrické tvary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numerace do 5</a:t>
            </a:r>
          </a:p>
          <a:p>
            <a:pPr marL="285750" indent="-271463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1600">
              <a:solidFill>
                <a:srgbClr val="262626"/>
              </a:solidFill>
              <a:latin typeface="Garamond" panose="02020404030301010803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042EA21-A69F-4C33-A528-4EC7FCBD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2560638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71463"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Tx/>
              <a:buSzPct val="115000"/>
              <a:buFontTx/>
              <a:buNone/>
            </a:pPr>
            <a:endParaRPr lang="cs-CZ" altLang="cs-CZ" sz="2400"/>
          </a:p>
          <a:p>
            <a:pPr marL="284163">
              <a:spcBef>
                <a:spcPts val="475"/>
              </a:spcBef>
              <a:spcAft>
                <a:spcPts val="600"/>
              </a:spcAft>
              <a:buClrTx/>
              <a:buSzPct val="115000"/>
              <a:buFontTx/>
              <a:buNone/>
            </a:pPr>
            <a:endParaRPr lang="cs-CZ" altLang="cs-CZ" sz="2400"/>
          </a:p>
          <a:p>
            <a:pPr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ED29D927-50A9-481B-B2CE-30EAC1E66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024188"/>
            <a:ext cx="20161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ED988A99-F269-4625-BB63-35D9DB6A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2863850"/>
            <a:ext cx="3005137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E681A410-28E4-4ECC-95E5-B1226561B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588" y="908050"/>
            <a:ext cx="9599612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Pracovní sešity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DB0E5073-7BF6-4BDF-83A0-9438C961E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0" y="2997200"/>
            <a:ext cx="9118600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7813" indent="-273050"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7813" algn="l"/>
                <a:tab pos="725488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Tx/>
              <a:buSzPct val="115000"/>
              <a:buFontTx/>
              <a:buNone/>
            </a:pPr>
            <a:endParaRPr lang="cs-CZ" altLang="cs-CZ" sz="1600" u="sng">
              <a:solidFill>
                <a:srgbClr val="CCCCFF"/>
              </a:solidFill>
              <a:latin typeface="Garamond" panose="02020404030301010803" pitchFamily="18" charset="0"/>
            </a:endParaRPr>
          </a:p>
          <a:p>
            <a:pPr marL="285750" indent="-271463"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1600" u="sng">
              <a:solidFill>
                <a:srgbClr val="CCCCFF"/>
              </a:solidFill>
              <a:latin typeface="Garamond" panose="02020404030301010803" pitchFamily="18" charset="0"/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F00CAF06-AFB8-49BF-984A-82F5503E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2636838"/>
            <a:ext cx="1150937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3798849B-F359-4001-85B1-E9156DF44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4608513"/>
            <a:ext cx="1020762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E5C99413-8AA2-4459-900B-3480B06D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4319588"/>
            <a:ext cx="1128713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E0396E7A-A1C1-4D25-9B19-58B5CCD9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4392613"/>
            <a:ext cx="1271587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>
            <a:extLst>
              <a:ext uri="{FF2B5EF4-FFF2-40B4-BE49-F238E27FC236}">
                <a16:creationId xmlns:a16="http://schemas.microsoft.com/office/drawing/2014/main" id="{FB588EE8-AAAB-4E3F-971E-CDB3B54C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50" y="4103688"/>
            <a:ext cx="13620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B0FE13E6-C8F8-400E-A6D6-6B2E95AA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2735263"/>
            <a:ext cx="137160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9">
            <a:extLst>
              <a:ext uri="{FF2B5EF4-FFF2-40B4-BE49-F238E27FC236}">
                <a16:creationId xmlns:a16="http://schemas.microsoft.com/office/drawing/2014/main" id="{34F5768D-7273-48B3-9F5A-CFDFF955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816350"/>
            <a:ext cx="1439863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75225D5E-CB0C-4A15-BFCC-42092502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487613"/>
            <a:ext cx="1223963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1" name="Picture 11">
            <a:extLst>
              <a:ext uri="{FF2B5EF4-FFF2-40B4-BE49-F238E27FC236}">
                <a16:creationId xmlns:a16="http://schemas.microsoft.com/office/drawing/2014/main" id="{7F3E5C01-4BFD-4624-9998-178EB3A5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452688"/>
            <a:ext cx="1293812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2" name="Picture 12">
            <a:extLst>
              <a:ext uri="{FF2B5EF4-FFF2-40B4-BE49-F238E27FC236}">
                <a16:creationId xmlns:a16="http://schemas.microsoft.com/office/drawing/2014/main" id="{5C39DA64-DBE1-4C34-AD85-3DFA6359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2747963"/>
            <a:ext cx="1957387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9A06A894-166B-4AB9-A1F0-94F024A0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0BD99E7-9ED7-489B-BAAA-D8E03D7D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0" y="836613"/>
            <a:ext cx="9599613" cy="130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Hry, které baví a pomáhají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2AE7BCF0-4D21-4C52-88A6-7F82C985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01950"/>
            <a:ext cx="215582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8932E752-8963-4E6A-989F-E2D7D83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044825"/>
            <a:ext cx="309562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FE73A80-4933-46D6-8757-7F52EC22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2663825"/>
            <a:ext cx="1566862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549C3F5D-4CF7-4AAC-9E0E-860176C6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671888"/>
            <a:ext cx="1223962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EA72D-437D-462B-B8FD-7B8BB8F8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676D3B-82E7-455B-B274-678A43656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sz="4400" dirty="0">
              <a:ea typeface="+mn-lt"/>
              <a:cs typeface="+mn-lt"/>
            </a:endParaRPr>
          </a:p>
          <a:p>
            <a:pPr algn="ctr"/>
            <a:r>
              <a:rPr lang="cs-CZ" sz="4400" dirty="0">
                <a:ea typeface="+mn-lt"/>
                <a:cs typeface="+mn-lt"/>
              </a:rPr>
              <a:t>Šťastný nástup do ZŠ </a:t>
            </a:r>
            <a:endParaRPr lang="cs-CZ" dirty="0"/>
          </a:p>
          <a:p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4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393D6A24-6255-45C0-A9CD-DB09D7D4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200150"/>
            <a:ext cx="109728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Garamond" panose="02020404030301010803" pitchFamily="18" charset="0"/>
              </a:rPr>
              <a:t>Hrubá motorika</a:t>
            </a: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67085D68-0485-4895-B613-A470F71B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708275"/>
            <a:ext cx="5303838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19100" indent="-314325"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hrubá motorika:  pohyb těla – velké klouby a velké svalové skupiny</a:t>
            </a:r>
          </a:p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v předškolním věku by měly být pohyby  plynulé,  koordinované</a:t>
            </a:r>
          </a:p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stimulace od narození – sledujeme rané fáze- ve správném čase a správně provedené !!!!! (pediatr, v případě obtíží doporučit péči  fyzioterapeuta, Volemanová – NVT, NVS)</a:t>
            </a:r>
          </a:p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podporujeme – jízda na  (koloběžce,  kole), lanová centra, pohyb ve vodě, míčové hry, joga pro děti</a:t>
            </a:r>
          </a:p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nápadnosti: špatné držení těla, nešikovné, vyhýbá se sportovním aktivitám, neobratné </a:t>
            </a:r>
          </a:p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deficity se nám mohou projevit: JM.,potíže logopedické a grafomotorické, chování (neklid), (ne)pozornost, prožívání</a:t>
            </a:r>
          </a:p>
          <a:p>
            <a:pPr>
              <a:lnSpc>
                <a:spcPct val="80000"/>
              </a:lnSpc>
              <a:spcBef>
                <a:spcPts val="838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</a:t>
            </a:r>
          </a:p>
          <a:p>
            <a:pPr marL="430213" indent="-312738">
              <a:lnSpc>
                <a:spcPct val="80000"/>
              </a:lnSpc>
              <a:spcBef>
                <a:spcPts val="475"/>
              </a:spcBef>
              <a:spcAft>
                <a:spcPts val="600"/>
              </a:spcAft>
              <a:buClrTx/>
              <a:buSzPct val="45000"/>
              <a:buFontTx/>
              <a:buNone/>
            </a:pPr>
            <a:endParaRPr lang="cs-CZ" altLang="cs-CZ" sz="1600">
              <a:solidFill>
                <a:srgbClr val="262626"/>
              </a:solidFill>
              <a:latin typeface="Garamond" panose="02020404030301010803" pitchFamily="18" charset="0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C6AE7801-A561-4885-AFBB-057D5C86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438" y="2447925"/>
            <a:ext cx="4529137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1F2B1AC-8BA5-4660-AAEA-6B0FA780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2636838"/>
            <a:ext cx="1871663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7A0D68C4-9B63-4893-BD50-753B4573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508500"/>
            <a:ext cx="2079625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56F7E755-EC4E-4C6A-B1DF-F3FA0543C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200150"/>
            <a:ext cx="109728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Garamond" panose="02020404030301010803" pitchFamily="18" charset="0"/>
              </a:rPr>
              <a:t>Jemná motorika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24B112A5-95FD-4320-87D5-62024B8DA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3141663"/>
            <a:ext cx="3914775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19100" indent="-314325"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1413"/>
              </a:spcBef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latin typeface="Garamond" panose="02020404030301010803" pitchFamily="18" charset="0"/>
              </a:rPr>
              <a:t>motorika ruky a mluvidel (propojenost)</a:t>
            </a:r>
          </a:p>
          <a:p>
            <a:pPr>
              <a:spcBef>
                <a:spcPts val="1413"/>
              </a:spcBef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latin typeface="Garamond" panose="02020404030301010803" pitchFamily="18" charset="0"/>
              </a:rPr>
              <a:t>stimulujeme tvořením (práce s papírem, modelování, mozaiky, pískování)</a:t>
            </a:r>
          </a:p>
          <a:p>
            <a:pPr>
              <a:spcBef>
                <a:spcPts val="1413"/>
              </a:spcBef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latin typeface="Garamond" panose="02020404030301010803" pitchFamily="18" charset="0"/>
              </a:rPr>
              <a:t>práce s drobným materiálem</a:t>
            </a:r>
          </a:p>
          <a:p>
            <a:pPr>
              <a:spcBef>
                <a:spcPts val="1413"/>
              </a:spcBef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latin typeface="Garamond" panose="02020404030301010803" pitchFamily="18" charset="0"/>
              </a:rPr>
              <a:t>hry s prsty  (prstový fotbal, kuličky, petanque)</a:t>
            </a:r>
          </a:p>
          <a:p>
            <a:pPr>
              <a:spcBef>
                <a:spcPts val="1413"/>
              </a:spcBef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latin typeface="Garamond" panose="02020404030301010803" pitchFamily="18" charset="0"/>
              </a:rPr>
              <a:t>grafomotorika : propojuje oblast JM a HM</a:t>
            </a:r>
          </a:p>
          <a:p>
            <a:pPr marL="430213" indent="-312738">
              <a:spcBef>
                <a:spcPts val="1413"/>
              </a:spcBef>
              <a:buClrTx/>
              <a:buSzPct val="45000"/>
              <a:buFontTx/>
              <a:buNone/>
            </a:pPr>
            <a:endParaRPr lang="cs-CZ" altLang="cs-CZ" sz="1600">
              <a:latin typeface="Garamond" panose="02020404030301010803" pitchFamily="18" charset="0"/>
            </a:endParaRPr>
          </a:p>
          <a:p>
            <a:pPr marL="430213" indent="-312738">
              <a:spcBef>
                <a:spcPts val="1413"/>
              </a:spcBef>
              <a:buClrTx/>
              <a:buSzPct val="45000"/>
              <a:buFontTx/>
              <a:buNone/>
            </a:pPr>
            <a:endParaRPr lang="cs-CZ" altLang="cs-CZ" sz="1600">
              <a:latin typeface="Garamond" panose="02020404030301010803" pitchFamily="18" charset="0"/>
            </a:endParaRPr>
          </a:p>
          <a:p>
            <a:pPr marL="431800" indent="-311150">
              <a:spcBef>
                <a:spcPts val="1413"/>
              </a:spcBef>
              <a:buClrTx/>
              <a:buSzPct val="45000"/>
              <a:buFontTx/>
              <a:buNone/>
            </a:pPr>
            <a:endParaRPr lang="cs-CZ" altLang="cs-CZ" sz="3000"/>
          </a:p>
          <a:p>
            <a:pPr marL="430213" indent="-312738">
              <a:spcBef>
                <a:spcPts val="1413"/>
              </a:spcBef>
              <a:buClrTx/>
              <a:buSzPct val="45000"/>
              <a:buFontTx/>
              <a:buNone/>
            </a:pPr>
            <a:endParaRPr lang="cs-CZ" altLang="cs-CZ" sz="3000"/>
          </a:p>
          <a:p>
            <a:pPr marL="430213" indent="-312738">
              <a:spcBef>
                <a:spcPts val="1413"/>
              </a:spcBef>
              <a:buClrTx/>
              <a:buSzPct val="45000"/>
              <a:buFontTx/>
              <a:buNone/>
            </a:pPr>
            <a:endParaRPr lang="cs-CZ" altLang="cs-CZ" sz="3000"/>
          </a:p>
          <a:p>
            <a:pPr marL="430213" indent="-312738">
              <a:spcBef>
                <a:spcPts val="1413"/>
              </a:spcBef>
              <a:buClrTx/>
              <a:buSzPct val="45000"/>
              <a:buFontTx/>
              <a:buNone/>
            </a:pPr>
            <a:endParaRPr lang="cs-CZ" altLang="cs-CZ" sz="3000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056E9210-324F-4F4D-BE4F-DAB47CD4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879725"/>
            <a:ext cx="45847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A05A583F-8296-400B-AB76-23780497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Grafomotorika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E58A52E5-14DA-4B98-BFE0-525E449B5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735263"/>
            <a:ext cx="46926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 kreslit čáry – svislé, vodorovné, vlnovka, horní a dolní oblouk, horní a dolní klička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 kříž, kruh, čtverec, obdélník, trojúhelník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 napodobovat tiskací a psací písmo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 testy školní zralosti: postava, dům, strom, květina auto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 když se nedaří – začněte kreslit na velké plochy (velké archy papíru, křídami na asfalt )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Font typeface="Arial" panose="020B0604020202020204" pitchFamily="34" charset="0"/>
              <a:buChar char="•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  kresebné diktáty  </a:t>
            </a:r>
          </a:p>
          <a:p>
            <a:pPr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  <a:p>
            <a:pPr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  <a:p>
            <a:pPr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24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D49282C-8C05-46D0-BCB7-F41515E5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2560638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4000"/>
          </a:p>
          <a:p>
            <a:pPr>
              <a:spcBef>
                <a:spcPts val="475"/>
              </a:spcBef>
              <a:spcAft>
                <a:spcPts val="600"/>
              </a:spcAft>
              <a:buClrTx/>
              <a:buFontTx/>
              <a:buNone/>
            </a:pPr>
            <a:endParaRPr lang="cs-CZ" altLang="cs-CZ" sz="400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5E81AFF1-58DA-4123-9123-4027622F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781300"/>
            <a:ext cx="201295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66E9DF87-3BFC-4E04-8CA3-33E0790B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2781300"/>
            <a:ext cx="20161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4B7E11FF-F90A-48ED-82FA-FF92BE85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1008063"/>
            <a:ext cx="10971212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892D642D-31DA-48BB-AD6A-56B14082F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200150"/>
            <a:ext cx="109728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Garamond" panose="02020404030301010803" pitchFamily="18" charset="0"/>
              </a:rPr>
              <a:t>Správný úchop - špetka</a:t>
            </a: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5D4A6FC6-2302-4931-BD48-F49726075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2492375"/>
            <a:ext cx="533082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0213" indent="-312738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Tx/>
              <a:buSzPct val="45000"/>
              <a:buFontTx/>
              <a:buNone/>
            </a:pPr>
            <a:endParaRPr lang="cs-CZ" altLang="cs-CZ" sz="3200"/>
          </a:p>
          <a:p>
            <a:pPr marL="419100" indent="-314325"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poloha tužky: směřuje k rameni</a:t>
            </a:r>
          </a:p>
          <a:p>
            <a:pPr marL="419100" indent="-314325"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celá ruka v jedné rovině</a:t>
            </a:r>
          </a:p>
          <a:p>
            <a:pPr marL="419100" indent="-314325"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prsty jsou uvolněné, mírně pokrčené </a:t>
            </a:r>
          </a:p>
          <a:p>
            <a:pPr marL="419100" indent="-314325"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2-3 cm nad hrotem</a:t>
            </a:r>
          </a:p>
          <a:p>
            <a:pPr marL="419100" indent="-314325"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správný úchop má vliv nejen na kvalitu kresby, čitelnost, rychlost a úhlednost písma, ovlivňuje oblast motoriky mluvidel (motorika jazyka)</a:t>
            </a:r>
          </a:p>
          <a:p>
            <a:pPr marL="419100" indent="-314325">
              <a:spcBef>
                <a:spcPts val="475"/>
              </a:spcBef>
              <a:spcAft>
                <a:spcPts val="600"/>
              </a:spcAft>
              <a:buClr>
                <a:srgbClr val="77933C"/>
              </a:buClr>
              <a:buSzPct val="45000"/>
              <a:buFont typeface="Wingdings" panose="05000000000000000000" pitchFamily="2" charset="2"/>
              <a:buChar char=""/>
            </a:pPr>
            <a:r>
              <a:rPr lang="cs-CZ" altLang="cs-CZ" sz="1600">
                <a:solidFill>
                  <a:srgbClr val="262626"/>
                </a:solidFill>
                <a:latin typeface="Garamond" panose="02020404030301010803" pitchFamily="18" charset="0"/>
              </a:rPr>
              <a:t>důslednost při vyvozování úchopu 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F9EF1AD7-D9ED-478E-914B-84AEB65A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924175"/>
            <a:ext cx="35972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AE993843-DF59-4A67-9166-F6352A8F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2781300"/>
            <a:ext cx="22955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3EC79589-E780-4805-8201-874E3C1D9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Trojhranný program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4A1DD90-9B66-488B-8C04-7F68B86F4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6950075"/>
            <a:ext cx="1598612" cy="27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D9C03A6-E82F-4F18-8B4E-76D65336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781300"/>
            <a:ext cx="14414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603FF5C8-9382-4CB3-9A36-FC05A26D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068638"/>
            <a:ext cx="358775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2AAFA623-3F42-4F63-8995-1BA8FB6A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068638"/>
            <a:ext cx="866775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504359EA-FE57-4281-8B4B-7A0798E5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068638"/>
            <a:ext cx="3683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916F6210-1FF9-4B9C-A923-6BD02393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3068638"/>
            <a:ext cx="134937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E7850673-DC0A-4305-8D94-81FDD13D7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1008063"/>
            <a:ext cx="9599612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Násadky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D6E08BC-0F32-4ED8-8C54-BA407C10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573463"/>
            <a:ext cx="1993900" cy="149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C557056E-CDD2-4465-987C-7EB4CBA0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852738"/>
            <a:ext cx="2451100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57526E3E-D85A-4C59-802D-09D88C13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284538"/>
            <a:ext cx="1957388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138FFCC6-0761-42BB-BFBC-2CDA1A7A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82663"/>
            <a:ext cx="959961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solidFill>
                  <a:srgbClr val="262626"/>
                </a:solidFill>
                <a:latin typeface="Garamond" panose="02020404030301010803" pitchFamily="18" charset="0"/>
              </a:rPr>
              <a:t>Nesprávný úchop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21F20FB-0821-45DF-B562-D6427B75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97200"/>
            <a:ext cx="36004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980EBA61-7B09-4A96-BCE5-136F6462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997200"/>
            <a:ext cx="35464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24F421F6-7840-492F-BE35-7EB9FCBAB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781300"/>
            <a:ext cx="47164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500">
                <a:solidFill>
                  <a:srgbClr val="C00000"/>
                </a:solidFill>
                <a:latin typeface="Garamond" panose="02020404030301010803" pitchFamily="18" charset="0"/>
              </a:rPr>
              <a:t>obě chodidla jsou celou plochou opřena o podlahu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500">
                <a:solidFill>
                  <a:srgbClr val="262626"/>
                </a:solidFill>
                <a:latin typeface="Garamond" panose="02020404030301010803" pitchFamily="18" charset="0"/>
              </a:rPr>
              <a:t>paty jsou na zemi kolmo pod koleny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500">
                <a:solidFill>
                  <a:srgbClr val="262626"/>
                </a:solidFill>
                <a:latin typeface="Garamond" panose="02020404030301010803" pitchFamily="18" charset="0"/>
              </a:rPr>
              <a:t>vzdálenost mezi hranou sedátka a podkolenními jamkami by měla být přibližně 5 cm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500">
                <a:solidFill>
                  <a:srgbClr val="262626"/>
                </a:solidFill>
                <a:latin typeface="Garamond" panose="02020404030301010803" pitchFamily="18" charset="0"/>
              </a:rPr>
              <a:t>noha pod kolenem nesmí svírat úhel menší než 90 stupňů.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500">
                <a:solidFill>
                  <a:srgbClr val="262626"/>
                </a:solidFill>
                <a:latin typeface="Garamond" panose="02020404030301010803" pitchFamily="18" charset="0"/>
              </a:rPr>
              <a:t>ruce s lokty  leží na pracovní desce</a:t>
            </a:r>
          </a:p>
          <a:p>
            <a:pPr>
              <a:spcBef>
                <a:spcPts val="475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 panose="020B0604020202020204" pitchFamily="34" charset="0"/>
              <a:buChar char="•"/>
            </a:pPr>
            <a:r>
              <a:rPr lang="cs-CZ" altLang="cs-CZ" sz="1500">
                <a:solidFill>
                  <a:srgbClr val="262626"/>
                </a:solidFill>
                <a:latin typeface="Garamond" panose="02020404030301010803" pitchFamily="18" charset="0"/>
              </a:rPr>
              <a:t>hlava vzpřímená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20F6992F-C303-426A-8904-45DE6F5B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2560638"/>
            <a:ext cx="2205037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66BA3FD8-B445-4DD4-95D0-C546DA1C7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079500"/>
            <a:ext cx="9599613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B8DBCFA9-38A7-4987-90FF-EB3F5B481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1244600"/>
            <a:ext cx="109712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Garamond" panose="02020404030301010803" pitchFamily="18" charset="0"/>
              </a:rPr>
              <a:t>Správný sed pro soustředěnou práci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Application>Microsoft Office PowerPoint</Application>
  <PresentationFormat>Vlastní</PresentationFormat>
  <Slides>19</Slides>
  <Notes>18</Notes>
  <HiddenSlides>0</HiddenSlides>
  <ScaleCrop>false</ScaleCrop>
  <HeadingPairs>
    <vt:vector size="4" baseType="variant">
      <vt:variant>
        <vt:lpstr>Motiv</vt:lpstr>
      </vt:variant>
      <vt:variant>
        <vt:i4>7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Motiv Office</vt:lpstr>
      <vt:lpstr>Motiv Office</vt:lpstr>
      <vt:lpstr>Motiv Office</vt:lpstr>
      <vt:lpstr>Motiv Office</vt:lpstr>
      <vt:lpstr>Motiv Office</vt:lpstr>
      <vt:lpstr>Motiv Office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Předškolák</dc:title>
  <dc:creator>Denisa</dc:creator>
  <cp:revision>191</cp:revision>
  <cp:lastPrinted>1601-01-01T00:00:00Z</cp:lastPrinted>
  <dcterms:created xsi:type="dcterms:W3CDTF">2021-01-11T09:51:10Z</dcterms:created>
  <dcterms:modified xsi:type="dcterms:W3CDTF">2022-04-12T04:55:08Z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